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3" r:id="rId3"/>
    <p:sldId id="275" r:id="rId4"/>
    <p:sldId id="274" r:id="rId5"/>
    <p:sldId id="258" r:id="rId6"/>
    <p:sldId id="259" r:id="rId7"/>
    <p:sldId id="260" r:id="rId8"/>
    <p:sldId id="261" r:id="rId9"/>
    <p:sldId id="262" r:id="rId10"/>
    <p:sldId id="264" r:id="rId11"/>
    <p:sldId id="265" r:id="rId12"/>
    <p:sldId id="266" r:id="rId13"/>
    <p:sldId id="267" r:id="rId14"/>
    <p:sldId id="270" r:id="rId15"/>
    <p:sldId id="271" r:id="rId16"/>
    <p:sldId id="272" r:id="rId17"/>
    <p:sldId id="281" r:id="rId18"/>
    <p:sldId id="276" r:id="rId19"/>
    <p:sldId id="273" r:id="rId20"/>
    <p:sldId id="263" r:id="rId21"/>
    <p:sldId id="284" r:id="rId22"/>
    <p:sldId id="282" r:id="rId23"/>
    <p:sldId id="279" r:id="rId24"/>
    <p:sldId id="280" r:id="rId25"/>
    <p:sldId id="27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2" autoAdjust="0"/>
    <p:restoredTop sz="94660"/>
  </p:normalViewPr>
  <p:slideViewPr>
    <p:cSldViewPr snapToGrid="0">
      <p:cViewPr varScale="1">
        <p:scale>
          <a:sx n="83" d="100"/>
          <a:sy n="83" d="100"/>
        </p:scale>
        <p:origin x="96" y="6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CF21-3DD5-9188-C830-7792CA1F7F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E9B9B4-654C-418D-C8A0-A500A0DE8E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D44B0E-C408-F40E-5BD7-6BB6E114FF4A}"/>
              </a:ext>
            </a:extLst>
          </p:cNvPr>
          <p:cNvSpPr>
            <a:spLocks noGrp="1"/>
          </p:cNvSpPr>
          <p:nvPr>
            <p:ph type="dt" sz="half" idx="10"/>
          </p:nvPr>
        </p:nvSpPr>
        <p:spPr/>
        <p:txBody>
          <a:bodyPr/>
          <a:lstStyle/>
          <a:p>
            <a:fld id="{30E08B0D-E47B-4B2A-934B-AA5E04D5E1B2}" type="datetimeFigureOut">
              <a:rPr lang="en-US" smtClean="0"/>
              <a:t>6/11/2025</a:t>
            </a:fld>
            <a:endParaRPr lang="en-US"/>
          </a:p>
        </p:txBody>
      </p:sp>
      <p:sp>
        <p:nvSpPr>
          <p:cNvPr id="5" name="Footer Placeholder 4">
            <a:extLst>
              <a:ext uri="{FF2B5EF4-FFF2-40B4-BE49-F238E27FC236}">
                <a16:creationId xmlns:a16="http://schemas.microsoft.com/office/drawing/2014/main" id="{704CC98D-5607-DEE3-C279-4C35973032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0B0841-0132-C0B8-E381-94B21B277330}"/>
              </a:ext>
            </a:extLst>
          </p:cNvPr>
          <p:cNvSpPr>
            <a:spLocks noGrp="1"/>
          </p:cNvSpPr>
          <p:nvPr>
            <p:ph type="sldNum" sz="quarter" idx="12"/>
          </p:nvPr>
        </p:nvSpPr>
        <p:spPr/>
        <p:txBody>
          <a:bodyPr/>
          <a:lstStyle/>
          <a:p>
            <a:fld id="{F098C605-28D2-4EE3-9194-4100091D8D61}" type="slidenum">
              <a:rPr lang="en-US" smtClean="0"/>
              <a:t>‹#›</a:t>
            </a:fld>
            <a:endParaRPr lang="en-US"/>
          </a:p>
        </p:txBody>
      </p:sp>
    </p:spTree>
    <p:extLst>
      <p:ext uri="{BB962C8B-B14F-4D97-AF65-F5344CB8AC3E}">
        <p14:creationId xmlns:p14="http://schemas.microsoft.com/office/powerpoint/2010/main" val="28728662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6E012-979D-5266-DB3D-A3A8EBDBF0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17966A-EB8C-1B34-C4C2-74255244C2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278E3-EC23-76A3-0D88-54E25E78DC7A}"/>
              </a:ext>
            </a:extLst>
          </p:cNvPr>
          <p:cNvSpPr>
            <a:spLocks noGrp="1"/>
          </p:cNvSpPr>
          <p:nvPr>
            <p:ph type="dt" sz="half" idx="10"/>
          </p:nvPr>
        </p:nvSpPr>
        <p:spPr/>
        <p:txBody>
          <a:bodyPr/>
          <a:lstStyle/>
          <a:p>
            <a:fld id="{30E08B0D-E47B-4B2A-934B-AA5E04D5E1B2}" type="datetimeFigureOut">
              <a:rPr lang="en-US" smtClean="0"/>
              <a:t>6/11/2025</a:t>
            </a:fld>
            <a:endParaRPr lang="en-US"/>
          </a:p>
        </p:txBody>
      </p:sp>
      <p:sp>
        <p:nvSpPr>
          <p:cNvPr id="5" name="Footer Placeholder 4">
            <a:extLst>
              <a:ext uri="{FF2B5EF4-FFF2-40B4-BE49-F238E27FC236}">
                <a16:creationId xmlns:a16="http://schemas.microsoft.com/office/drawing/2014/main" id="{7F2B18D8-6B87-870E-6602-529DB63081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DC29D-0E2E-6290-632F-DAD92C4F5CAD}"/>
              </a:ext>
            </a:extLst>
          </p:cNvPr>
          <p:cNvSpPr>
            <a:spLocks noGrp="1"/>
          </p:cNvSpPr>
          <p:nvPr>
            <p:ph type="sldNum" sz="quarter" idx="12"/>
          </p:nvPr>
        </p:nvSpPr>
        <p:spPr/>
        <p:txBody>
          <a:bodyPr/>
          <a:lstStyle/>
          <a:p>
            <a:fld id="{F098C605-28D2-4EE3-9194-4100091D8D61}" type="slidenum">
              <a:rPr lang="en-US" smtClean="0"/>
              <a:t>‹#›</a:t>
            </a:fld>
            <a:endParaRPr lang="en-US"/>
          </a:p>
        </p:txBody>
      </p:sp>
    </p:spTree>
    <p:extLst>
      <p:ext uri="{BB962C8B-B14F-4D97-AF65-F5344CB8AC3E}">
        <p14:creationId xmlns:p14="http://schemas.microsoft.com/office/powerpoint/2010/main" val="2768705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5420EA-B4EE-7043-F821-C92A9FFDE89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FAE60CA-C434-7D83-38A6-D1E52B6A0B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2977E4-6148-0980-DDE1-ADC02DA3A4D9}"/>
              </a:ext>
            </a:extLst>
          </p:cNvPr>
          <p:cNvSpPr>
            <a:spLocks noGrp="1"/>
          </p:cNvSpPr>
          <p:nvPr>
            <p:ph type="dt" sz="half" idx="10"/>
          </p:nvPr>
        </p:nvSpPr>
        <p:spPr/>
        <p:txBody>
          <a:bodyPr/>
          <a:lstStyle/>
          <a:p>
            <a:fld id="{30E08B0D-E47B-4B2A-934B-AA5E04D5E1B2}" type="datetimeFigureOut">
              <a:rPr lang="en-US" smtClean="0"/>
              <a:t>6/11/2025</a:t>
            </a:fld>
            <a:endParaRPr lang="en-US"/>
          </a:p>
        </p:txBody>
      </p:sp>
      <p:sp>
        <p:nvSpPr>
          <p:cNvPr id="5" name="Footer Placeholder 4">
            <a:extLst>
              <a:ext uri="{FF2B5EF4-FFF2-40B4-BE49-F238E27FC236}">
                <a16:creationId xmlns:a16="http://schemas.microsoft.com/office/drawing/2014/main" id="{51072803-7478-3A06-BA33-629F3A1F41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28242-B70D-13E1-C8D5-35C15E8477D5}"/>
              </a:ext>
            </a:extLst>
          </p:cNvPr>
          <p:cNvSpPr>
            <a:spLocks noGrp="1"/>
          </p:cNvSpPr>
          <p:nvPr>
            <p:ph type="sldNum" sz="quarter" idx="12"/>
          </p:nvPr>
        </p:nvSpPr>
        <p:spPr/>
        <p:txBody>
          <a:bodyPr/>
          <a:lstStyle/>
          <a:p>
            <a:fld id="{F098C605-28D2-4EE3-9194-4100091D8D61}" type="slidenum">
              <a:rPr lang="en-US" smtClean="0"/>
              <a:t>‹#›</a:t>
            </a:fld>
            <a:endParaRPr lang="en-US"/>
          </a:p>
        </p:txBody>
      </p:sp>
    </p:spTree>
    <p:extLst>
      <p:ext uri="{BB962C8B-B14F-4D97-AF65-F5344CB8AC3E}">
        <p14:creationId xmlns:p14="http://schemas.microsoft.com/office/powerpoint/2010/main" val="1654309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15873-2A16-33DE-62C2-18C9DB8E43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897F72-E57B-B084-2F00-FC71326700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41E170-B086-18D1-1423-AA6C823B9C53}"/>
              </a:ext>
            </a:extLst>
          </p:cNvPr>
          <p:cNvSpPr>
            <a:spLocks noGrp="1"/>
          </p:cNvSpPr>
          <p:nvPr>
            <p:ph type="dt" sz="half" idx="10"/>
          </p:nvPr>
        </p:nvSpPr>
        <p:spPr/>
        <p:txBody>
          <a:bodyPr/>
          <a:lstStyle/>
          <a:p>
            <a:fld id="{30E08B0D-E47B-4B2A-934B-AA5E04D5E1B2}" type="datetimeFigureOut">
              <a:rPr lang="en-US" smtClean="0"/>
              <a:t>6/11/2025</a:t>
            </a:fld>
            <a:endParaRPr lang="en-US"/>
          </a:p>
        </p:txBody>
      </p:sp>
      <p:sp>
        <p:nvSpPr>
          <p:cNvPr id="5" name="Footer Placeholder 4">
            <a:extLst>
              <a:ext uri="{FF2B5EF4-FFF2-40B4-BE49-F238E27FC236}">
                <a16:creationId xmlns:a16="http://schemas.microsoft.com/office/drawing/2014/main" id="{2D7E3CE2-FAD8-D100-6078-911AAC3AA2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DA6B65-5AB1-23F8-5578-57183EB1AE61}"/>
              </a:ext>
            </a:extLst>
          </p:cNvPr>
          <p:cNvSpPr>
            <a:spLocks noGrp="1"/>
          </p:cNvSpPr>
          <p:nvPr>
            <p:ph type="sldNum" sz="quarter" idx="12"/>
          </p:nvPr>
        </p:nvSpPr>
        <p:spPr/>
        <p:txBody>
          <a:bodyPr/>
          <a:lstStyle/>
          <a:p>
            <a:fld id="{F098C605-28D2-4EE3-9194-4100091D8D61}" type="slidenum">
              <a:rPr lang="en-US" smtClean="0"/>
              <a:t>‹#›</a:t>
            </a:fld>
            <a:endParaRPr lang="en-US"/>
          </a:p>
        </p:txBody>
      </p:sp>
    </p:spTree>
    <p:extLst>
      <p:ext uri="{BB962C8B-B14F-4D97-AF65-F5344CB8AC3E}">
        <p14:creationId xmlns:p14="http://schemas.microsoft.com/office/powerpoint/2010/main" val="26612013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058AF-7AEC-A820-F75D-96F24F1B31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718F39-B37E-3693-EA37-DE8DA78EC40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189055-BCD6-B0D6-027A-D0762AB09350}"/>
              </a:ext>
            </a:extLst>
          </p:cNvPr>
          <p:cNvSpPr>
            <a:spLocks noGrp="1"/>
          </p:cNvSpPr>
          <p:nvPr>
            <p:ph type="dt" sz="half" idx="10"/>
          </p:nvPr>
        </p:nvSpPr>
        <p:spPr/>
        <p:txBody>
          <a:bodyPr/>
          <a:lstStyle/>
          <a:p>
            <a:fld id="{30E08B0D-E47B-4B2A-934B-AA5E04D5E1B2}" type="datetimeFigureOut">
              <a:rPr lang="en-US" smtClean="0"/>
              <a:t>6/11/2025</a:t>
            </a:fld>
            <a:endParaRPr lang="en-US"/>
          </a:p>
        </p:txBody>
      </p:sp>
      <p:sp>
        <p:nvSpPr>
          <p:cNvPr id="5" name="Footer Placeholder 4">
            <a:extLst>
              <a:ext uri="{FF2B5EF4-FFF2-40B4-BE49-F238E27FC236}">
                <a16:creationId xmlns:a16="http://schemas.microsoft.com/office/drawing/2014/main" id="{02F34072-E06C-6BF9-9990-1C788F4958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B00F3-4ACB-0E46-9AA7-F2A087224EE7}"/>
              </a:ext>
            </a:extLst>
          </p:cNvPr>
          <p:cNvSpPr>
            <a:spLocks noGrp="1"/>
          </p:cNvSpPr>
          <p:nvPr>
            <p:ph type="sldNum" sz="quarter" idx="12"/>
          </p:nvPr>
        </p:nvSpPr>
        <p:spPr/>
        <p:txBody>
          <a:bodyPr/>
          <a:lstStyle/>
          <a:p>
            <a:fld id="{F098C605-28D2-4EE3-9194-4100091D8D61}" type="slidenum">
              <a:rPr lang="en-US" smtClean="0"/>
              <a:t>‹#›</a:t>
            </a:fld>
            <a:endParaRPr lang="en-US"/>
          </a:p>
        </p:txBody>
      </p:sp>
    </p:spTree>
    <p:extLst>
      <p:ext uri="{BB962C8B-B14F-4D97-AF65-F5344CB8AC3E}">
        <p14:creationId xmlns:p14="http://schemas.microsoft.com/office/powerpoint/2010/main" val="683185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133E4-92AE-F55E-8D82-B6605CC3D9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A1F507C-0DF7-2788-C977-83C0F484952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57FF83-B378-AC3F-344A-96DC10DFAC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CDA57D-7557-7DEB-B69E-21A4D2884534}"/>
              </a:ext>
            </a:extLst>
          </p:cNvPr>
          <p:cNvSpPr>
            <a:spLocks noGrp="1"/>
          </p:cNvSpPr>
          <p:nvPr>
            <p:ph type="dt" sz="half" idx="10"/>
          </p:nvPr>
        </p:nvSpPr>
        <p:spPr/>
        <p:txBody>
          <a:bodyPr/>
          <a:lstStyle/>
          <a:p>
            <a:fld id="{30E08B0D-E47B-4B2A-934B-AA5E04D5E1B2}" type="datetimeFigureOut">
              <a:rPr lang="en-US" smtClean="0"/>
              <a:t>6/11/2025</a:t>
            </a:fld>
            <a:endParaRPr lang="en-US"/>
          </a:p>
        </p:txBody>
      </p:sp>
      <p:sp>
        <p:nvSpPr>
          <p:cNvPr id="6" name="Footer Placeholder 5">
            <a:extLst>
              <a:ext uri="{FF2B5EF4-FFF2-40B4-BE49-F238E27FC236}">
                <a16:creationId xmlns:a16="http://schemas.microsoft.com/office/drawing/2014/main" id="{0EC2BD5E-7260-77C5-C502-215102F10D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38025-6FE0-F705-4EBB-F840F26CE942}"/>
              </a:ext>
            </a:extLst>
          </p:cNvPr>
          <p:cNvSpPr>
            <a:spLocks noGrp="1"/>
          </p:cNvSpPr>
          <p:nvPr>
            <p:ph type="sldNum" sz="quarter" idx="12"/>
          </p:nvPr>
        </p:nvSpPr>
        <p:spPr/>
        <p:txBody>
          <a:bodyPr/>
          <a:lstStyle/>
          <a:p>
            <a:fld id="{F098C605-28D2-4EE3-9194-4100091D8D61}" type="slidenum">
              <a:rPr lang="en-US" smtClean="0"/>
              <a:t>‹#›</a:t>
            </a:fld>
            <a:endParaRPr lang="en-US"/>
          </a:p>
        </p:txBody>
      </p:sp>
    </p:spTree>
    <p:extLst>
      <p:ext uri="{BB962C8B-B14F-4D97-AF65-F5344CB8AC3E}">
        <p14:creationId xmlns:p14="http://schemas.microsoft.com/office/powerpoint/2010/main" val="3671880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11486-71AB-B719-25E4-3F655E8045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7526D7-DFD7-D910-2985-33296AB69C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C70DDB-79F9-9396-CE18-355B60B6F3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5D4D77-2EC0-F849-F014-9B8F579E5D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ACEF18-3D18-4A8A-CF4B-00A59B58B9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C4D8BB-B242-8C7E-BDB9-C64412B4829E}"/>
              </a:ext>
            </a:extLst>
          </p:cNvPr>
          <p:cNvSpPr>
            <a:spLocks noGrp="1"/>
          </p:cNvSpPr>
          <p:nvPr>
            <p:ph type="dt" sz="half" idx="10"/>
          </p:nvPr>
        </p:nvSpPr>
        <p:spPr/>
        <p:txBody>
          <a:bodyPr/>
          <a:lstStyle/>
          <a:p>
            <a:fld id="{30E08B0D-E47B-4B2A-934B-AA5E04D5E1B2}" type="datetimeFigureOut">
              <a:rPr lang="en-US" smtClean="0"/>
              <a:t>6/11/2025</a:t>
            </a:fld>
            <a:endParaRPr lang="en-US"/>
          </a:p>
        </p:txBody>
      </p:sp>
      <p:sp>
        <p:nvSpPr>
          <p:cNvPr id="8" name="Footer Placeholder 7">
            <a:extLst>
              <a:ext uri="{FF2B5EF4-FFF2-40B4-BE49-F238E27FC236}">
                <a16:creationId xmlns:a16="http://schemas.microsoft.com/office/drawing/2014/main" id="{ECF932DB-1C31-6F7A-338E-414B766674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3AD7930-9398-9000-2007-E4E2811D832B}"/>
              </a:ext>
            </a:extLst>
          </p:cNvPr>
          <p:cNvSpPr>
            <a:spLocks noGrp="1"/>
          </p:cNvSpPr>
          <p:nvPr>
            <p:ph type="sldNum" sz="quarter" idx="12"/>
          </p:nvPr>
        </p:nvSpPr>
        <p:spPr/>
        <p:txBody>
          <a:bodyPr/>
          <a:lstStyle/>
          <a:p>
            <a:fld id="{F098C605-28D2-4EE3-9194-4100091D8D61}" type="slidenum">
              <a:rPr lang="en-US" smtClean="0"/>
              <a:t>‹#›</a:t>
            </a:fld>
            <a:endParaRPr lang="en-US"/>
          </a:p>
        </p:txBody>
      </p:sp>
    </p:spTree>
    <p:extLst>
      <p:ext uri="{BB962C8B-B14F-4D97-AF65-F5344CB8AC3E}">
        <p14:creationId xmlns:p14="http://schemas.microsoft.com/office/powerpoint/2010/main" val="1248351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C7D50-C38B-5413-FA6D-CBA7CFF373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2C48CE0-AA64-AD8A-D9BB-B25BCB03FE83}"/>
              </a:ext>
            </a:extLst>
          </p:cNvPr>
          <p:cNvSpPr>
            <a:spLocks noGrp="1"/>
          </p:cNvSpPr>
          <p:nvPr>
            <p:ph type="dt" sz="half" idx="10"/>
          </p:nvPr>
        </p:nvSpPr>
        <p:spPr/>
        <p:txBody>
          <a:bodyPr/>
          <a:lstStyle/>
          <a:p>
            <a:fld id="{30E08B0D-E47B-4B2A-934B-AA5E04D5E1B2}" type="datetimeFigureOut">
              <a:rPr lang="en-US" smtClean="0"/>
              <a:t>6/11/2025</a:t>
            </a:fld>
            <a:endParaRPr lang="en-US"/>
          </a:p>
        </p:txBody>
      </p:sp>
      <p:sp>
        <p:nvSpPr>
          <p:cNvPr id="4" name="Footer Placeholder 3">
            <a:extLst>
              <a:ext uri="{FF2B5EF4-FFF2-40B4-BE49-F238E27FC236}">
                <a16:creationId xmlns:a16="http://schemas.microsoft.com/office/drawing/2014/main" id="{32F1F4A4-56EB-2F6A-489A-3DFD59C1545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A8E7EFE-7FB3-1838-6593-EEEC39DD5289}"/>
              </a:ext>
            </a:extLst>
          </p:cNvPr>
          <p:cNvSpPr>
            <a:spLocks noGrp="1"/>
          </p:cNvSpPr>
          <p:nvPr>
            <p:ph type="sldNum" sz="quarter" idx="12"/>
          </p:nvPr>
        </p:nvSpPr>
        <p:spPr/>
        <p:txBody>
          <a:bodyPr/>
          <a:lstStyle/>
          <a:p>
            <a:fld id="{F098C605-28D2-4EE3-9194-4100091D8D61}" type="slidenum">
              <a:rPr lang="en-US" smtClean="0"/>
              <a:t>‹#›</a:t>
            </a:fld>
            <a:endParaRPr lang="en-US"/>
          </a:p>
        </p:txBody>
      </p:sp>
    </p:spTree>
    <p:extLst>
      <p:ext uri="{BB962C8B-B14F-4D97-AF65-F5344CB8AC3E}">
        <p14:creationId xmlns:p14="http://schemas.microsoft.com/office/powerpoint/2010/main" val="671673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9C0826-AFEC-B6B4-2E7F-3E7F219192F2}"/>
              </a:ext>
            </a:extLst>
          </p:cNvPr>
          <p:cNvSpPr>
            <a:spLocks noGrp="1"/>
          </p:cNvSpPr>
          <p:nvPr>
            <p:ph type="dt" sz="half" idx="10"/>
          </p:nvPr>
        </p:nvSpPr>
        <p:spPr/>
        <p:txBody>
          <a:bodyPr/>
          <a:lstStyle/>
          <a:p>
            <a:fld id="{30E08B0D-E47B-4B2A-934B-AA5E04D5E1B2}" type="datetimeFigureOut">
              <a:rPr lang="en-US" smtClean="0"/>
              <a:t>6/11/2025</a:t>
            </a:fld>
            <a:endParaRPr lang="en-US"/>
          </a:p>
        </p:txBody>
      </p:sp>
      <p:sp>
        <p:nvSpPr>
          <p:cNvPr id="3" name="Footer Placeholder 2">
            <a:extLst>
              <a:ext uri="{FF2B5EF4-FFF2-40B4-BE49-F238E27FC236}">
                <a16:creationId xmlns:a16="http://schemas.microsoft.com/office/drawing/2014/main" id="{4F3B9041-44B0-4646-B2AA-4D58221F6DD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00FDA2D-A910-43E4-1461-7642B5469944}"/>
              </a:ext>
            </a:extLst>
          </p:cNvPr>
          <p:cNvSpPr>
            <a:spLocks noGrp="1"/>
          </p:cNvSpPr>
          <p:nvPr>
            <p:ph type="sldNum" sz="quarter" idx="12"/>
          </p:nvPr>
        </p:nvSpPr>
        <p:spPr/>
        <p:txBody>
          <a:bodyPr/>
          <a:lstStyle/>
          <a:p>
            <a:fld id="{F098C605-28D2-4EE3-9194-4100091D8D61}" type="slidenum">
              <a:rPr lang="en-US" smtClean="0"/>
              <a:t>‹#›</a:t>
            </a:fld>
            <a:endParaRPr lang="en-US"/>
          </a:p>
        </p:txBody>
      </p:sp>
    </p:spTree>
    <p:extLst>
      <p:ext uri="{BB962C8B-B14F-4D97-AF65-F5344CB8AC3E}">
        <p14:creationId xmlns:p14="http://schemas.microsoft.com/office/powerpoint/2010/main" val="3068026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D72F1-F627-7FAD-751F-F66690EC76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8F1DDD-62C3-6BA7-72BC-78D1021110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F3DFBE-49E9-5B62-3674-1415BECE4A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6E7799-7E15-B57C-095D-45582F57BDED}"/>
              </a:ext>
            </a:extLst>
          </p:cNvPr>
          <p:cNvSpPr>
            <a:spLocks noGrp="1"/>
          </p:cNvSpPr>
          <p:nvPr>
            <p:ph type="dt" sz="half" idx="10"/>
          </p:nvPr>
        </p:nvSpPr>
        <p:spPr/>
        <p:txBody>
          <a:bodyPr/>
          <a:lstStyle/>
          <a:p>
            <a:fld id="{30E08B0D-E47B-4B2A-934B-AA5E04D5E1B2}" type="datetimeFigureOut">
              <a:rPr lang="en-US" smtClean="0"/>
              <a:t>6/11/2025</a:t>
            </a:fld>
            <a:endParaRPr lang="en-US"/>
          </a:p>
        </p:txBody>
      </p:sp>
      <p:sp>
        <p:nvSpPr>
          <p:cNvPr id="6" name="Footer Placeholder 5">
            <a:extLst>
              <a:ext uri="{FF2B5EF4-FFF2-40B4-BE49-F238E27FC236}">
                <a16:creationId xmlns:a16="http://schemas.microsoft.com/office/drawing/2014/main" id="{BD1C66BE-90DA-7F11-8D6B-130F279551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38259D-F844-B4D1-E691-4B1EC2E32FDE}"/>
              </a:ext>
            </a:extLst>
          </p:cNvPr>
          <p:cNvSpPr>
            <a:spLocks noGrp="1"/>
          </p:cNvSpPr>
          <p:nvPr>
            <p:ph type="sldNum" sz="quarter" idx="12"/>
          </p:nvPr>
        </p:nvSpPr>
        <p:spPr/>
        <p:txBody>
          <a:bodyPr/>
          <a:lstStyle/>
          <a:p>
            <a:fld id="{F098C605-28D2-4EE3-9194-4100091D8D61}" type="slidenum">
              <a:rPr lang="en-US" smtClean="0"/>
              <a:t>‹#›</a:t>
            </a:fld>
            <a:endParaRPr lang="en-US"/>
          </a:p>
        </p:txBody>
      </p:sp>
    </p:spTree>
    <p:extLst>
      <p:ext uri="{BB962C8B-B14F-4D97-AF65-F5344CB8AC3E}">
        <p14:creationId xmlns:p14="http://schemas.microsoft.com/office/powerpoint/2010/main" val="2629059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2A452-F339-BBC7-51E3-939B564181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C421D7-A4E8-4E89-BE3F-9AA9D260DC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66F9494-0003-F53F-3D13-8BB87ACEAC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8165D3-3D3F-043E-B24C-F7BA180A771F}"/>
              </a:ext>
            </a:extLst>
          </p:cNvPr>
          <p:cNvSpPr>
            <a:spLocks noGrp="1"/>
          </p:cNvSpPr>
          <p:nvPr>
            <p:ph type="dt" sz="half" idx="10"/>
          </p:nvPr>
        </p:nvSpPr>
        <p:spPr/>
        <p:txBody>
          <a:bodyPr/>
          <a:lstStyle/>
          <a:p>
            <a:fld id="{30E08B0D-E47B-4B2A-934B-AA5E04D5E1B2}" type="datetimeFigureOut">
              <a:rPr lang="en-US" smtClean="0"/>
              <a:t>6/11/2025</a:t>
            </a:fld>
            <a:endParaRPr lang="en-US"/>
          </a:p>
        </p:txBody>
      </p:sp>
      <p:sp>
        <p:nvSpPr>
          <p:cNvPr id="6" name="Footer Placeholder 5">
            <a:extLst>
              <a:ext uri="{FF2B5EF4-FFF2-40B4-BE49-F238E27FC236}">
                <a16:creationId xmlns:a16="http://schemas.microsoft.com/office/drawing/2014/main" id="{BF20E5FA-3924-0301-F1E6-B5F34A2CFE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AD7EC0-CD4D-AB45-8560-213A5F59B4EB}"/>
              </a:ext>
            </a:extLst>
          </p:cNvPr>
          <p:cNvSpPr>
            <a:spLocks noGrp="1"/>
          </p:cNvSpPr>
          <p:nvPr>
            <p:ph type="sldNum" sz="quarter" idx="12"/>
          </p:nvPr>
        </p:nvSpPr>
        <p:spPr/>
        <p:txBody>
          <a:bodyPr/>
          <a:lstStyle/>
          <a:p>
            <a:fld id="{F098C605-28D2-4EE3-9194-4100091D8D61}" type="slidenum">
              <a:rPr lang="en-US" smtClean="0"/>
              <a:t>‹#›</a:t>
            </a:fld>
            <a:endParaRPr lang="en-US"/>
          </a:p>
        </p:txBody>
      </p:sp>
    </p:spTree>
    <p:extLst>
      <p:ext uri="{BB962C8B-B14F-4D97-AF65-F5344CB8AC3E}">
        <p14:creationId xmlns:p14="http://schemas.microsoft.com/office/powerpoint/2010/main" val="185931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D14A1A-0D7B-7828-8EB4-AB7418DE13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CA7DA4-F800-DBD1-C9D8-F7155746F4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BFB4C-FAF4-ABDB-5B26-9996B5696F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0E08B0D-E47B-4B2A-934B-AA5E04D5E1B2}" type="datetimeFigureOut">
              <a:rPr lang="en-US" smtClean="0"/>
              <a:t>6/11/2025</a:t>
            </a:fld>
            <a:endParaRPr lang="en-US"/>
          </a:p>
        </p:txBody>
      </p:sp>
      <p:sp>
        <p:nvSpPr>
          <p:cNvPr id="5" name="Footer Placeholder 4">
            <a:extLst>
              <a:ext uri="{FF2B5EF4-FFF2-40B4-BE49-F238E27FC236}">
                <a16:creationId xmlns:a16="http://schemas.microsoft.com/office/drawing/2014/main" id="{478BF2D9-AC54-5291-3775-3A18985CEE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F82389D-95B6-FAE2-68B5-67E22A6C78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098C605-28D2-4EE3-9194-4100091D8D61}" type="slidenum">
              <a:rPr lang="en-US" smtClean="0"/>
              <a:t>‹#›</a:t>
            </a:fld>
            <a:endParaRPr lang="en-US"/>
          </a:p>
        </p:txBody>
      </p:sp>
    </p:spTree>
    <p:extLst>
      <p:ext uri="{BB962C8B-B14F-4D97-AF65-F5344CB8AC3E}">
        <p14:creationId xmlns:p14="http://schemas.microsoft.com/office/powerpoint/2010/main" val="753681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4CC73-D0D2-C81D-D9BB-78950CBBD20F}"/>
              </a:ext>
            </a:extLst>
          </p:cNvPr>
          <p:cNvSpPr>
            <a:spLocks noGrp="1"/>
          </p:cNvSpPr>
          <p:nvPr>
            <p:ph type="ctrTitle"/>
          </p:nvPr>
        </p:nvSpPr>
        <p:spPr>
          <a:xfrm>
            <a:off x="1080654" y="1270144"/>
            <a:ext cx="9144000" cy="1075892"/>
          </a:xfrm>
        </p:spPr>
        <p:txBody>
          <a:bodyPr>
            <a:normAutofit fontScale="90000"/>
          </a:bodyPr>
          <a:lstStyle/>
          <a:p>
            <a:r>
              <a:rPr lang="en-US" dirty="0" err="1"/>
              <a:t>MultiPlex</a:t>
            </a:r>
            <a:r>
              <a:rPr lang="en-US" dirty="0"/>
              <a:t>: What is it to System Design </a:t>
            </a:r>
          </a:p>
        </p:txBody>
      </p:sp>
      <p:sp>
        <p:nvSpPr>
          <p:cNvPr id="3" name="Subtitle 2">
            <a:extLst>
              <a:ext uri="{FF2B5EF4-FFF2-40B4-BE49-F238E27FC236}">
                <a16:creationId xmlns:a16="http://schemas.microsoft.com/office/drawing/2014/main" id="{D945A803-784B-BE13-9A85-3FB77E399254}"/>
              </a:ext>
            </a:extLst>
          </p:cNvPr>
          <p:cNvSpPr>
            <a:spLocks noGrp="1"/>
          </p:cNvSpPr>
          <p:nvPr>
            <p:ph type="subTitle" idx="1"/>
          </p:nvPr>
        </p:nvSpPr>
        <p:spPr>
          <a:xfrm>
            <a:off x="1200727" y="2927784"/>
            <a:ext cx="9144000" cy="1655762"/>
          </a:xfrm>
        </p:spPr>
        <p:txBody>
          <a:bodyPr/>
          <a:lstStyle/>
          <a:p>
            <a:r>
              <a:rPr lang="en-US" dirty="0"/>
              <a:t>Dr. Michael Anderson PhD</a:t>
            </a:r>
          </a:p>
          <a:p>
            <a:r>
              <a:rPr lang="en-US" dirty="0"/>
              <a:t>Dr. Jay Thiagarajah PhD MD</a:t>
            </a:r>
          </a:p>
          <a:p>
            <a:r>
              <a:rPr lang="en-US" dirty="0"/>
              <a:t>Boston Children’s Hospital</a:t>
            </a:r>
          </a:p>
        </p:txBody>
      </p:sp>
    </p:spTree>
    <p:extLst>
      <p:ext uri="{BB962C8B-B14F-4D97-AF65-F5344CB8AC3E}">
        <p14:creationId xmlns:p14="http://schemas.microsoft.com/office/powerpoint/2010/main" val="2086660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F9C7-2847-F34B-8DA3-C05F70F704FF}"/>
              </a:ext>
            </a:extLst>
          </p:cNvPr>
          <p:cNvSpPr>
            <a:spLocks noGrp="1"/>
          </p:cNvSpPr>
          <p:nvPr>
            <p:ph type="title"/>
          </p:nvPr>
        </p:nvSpPr>
        <p:spPr>
          <a:xfrm>
            <a:off x="0" y="-6842"/>
            <a:ext cx="10515600" cy="494411"/>
          </a:xfrm>
        </p:spPr>
        <p:txBody>
          <a:bodyPr>
            <a:normAutofit fontScale="90000"/>
          </a:bodyPr>
          <a:lstStyle/>
          <a:p>
            <a:r>
              <a:rPr lang="en-US" dirty="0"/>
              <a:t>What is HDR?</a:t>
            </a:r>
          </a:p>
        </p:txBody>
      </p:sp>
      <p:pic>
        <p:nvPicPr>
          <p:cNvPr id="5" name="Picture 4">
            <a:extLst>
              <a:ext uri="{FF2B5EF4-FFF2-40B4-BE49-F238E27FC236}">
                <a16:creationId xmlns:a16="http://schemas.microsoft.com/office/drawing/2014/main" id="{9A32E9BF-72E5-E2F5-DC74-F6490D1C41CD}"/>
              </a:ext>
            </a:extLst>
          </p:cNvPr>
          <p:cNvPicPr>
            <a:picLocks noChangeAspect="1"/>
          </p:cNvPicPr>
          <p:nvPr/>
        </p:nvPicPr>
        <p:blipFill>
          <a:blip r:embed="rId2"/>
          <a:stretch>
            <a:fillRect/>
          </a:stretch>
        </p:blipFill>
        <p:spPr>
          <a:xfrm>
            <a:off x="7953904" y="4152453"/>
            <a:ext cx="3229208" cy="2458659"/>
          </a:xfrm>
          <a:prstGeom prst="rect">
            <a:avLst/>
          </a:prstGeom>
        </p:spPr>
      </p:pic>
      <p:pic>
        <p:nvPicPr>
          <p:cNvPr id="7" name="Picture 6">
            <a:extLst>
              <a:ext uri="{FF2B5EF4-FFF2-40B4-BE49-F238E27FC236}">
                <a16:creationId xmlns:a16="http://schemas.microsoft.com/office/drawing/2014/main" id="{94C6456E-EDF9-DCF5-7CBB-E32F77EA69CC}"/>
              </a:ext>
            </a:extLst>
          </p:cNvPr>
          <p:cNvPicPr>
            <a:picLocks noChangeAspect="1"/>
          </p:cNvPicPr>
          <p:nvPr/>
        </p:nvPicPr>
        <p:blipFill>
          <a:blip r:embed="rId3"/>
          <a:stretch>
            <a:fillRect/>
          </a:stretch>
        </p:blipFill>
        <p:spPr>
          <a:xfrm>
            <a:off x="6866672" y="0"/>
            <a:ext cx="5240264" cy="3895344"/>
          </a:xfrm>
          <a:prstGeom prst="rect">
            <a:avLst/>
          </a:prstGeom>
        </p:spPr>
      </p:pic>
      <p:sp>
        <p:nvSpPr>
          <p:cNvPr id="8" name="TextBox 7">
            <a:extLst>
              <a:ext uri="{FF2B5EF4-FFF2-40B4-BE49-F238E27FC236}">
                <a16:creationId xmlns:a16="http://schemas.microsoft.com/office/drawing/2014/main" id="{E6A924EA-86F1-B7F1-3C17-11F2A4BABA94}"/>
              </a:ext>
            </a:extLst>
          </p:cNvPr>
          <p:cNvSpPr txBox="1"/>
          <p:nvPr/>
        </p:nvSpPr>
        <p:spPr>
          <a:xfrm>
            <a:off x="5109653" y="-40590"/>
            <a:ext cx="1757019" cy="369332"/>
          </a:xfrm>
          <a:prstGeom prst="rect">
            <a:avLst/>
          </a:prstGeom>
          <a:noFill/>
        </p:spPr>
        <p:txBody>
          <a:bodyPr wrap="none" rtlCol="0">
            <a:spAutoFit/>
          </a:bodyPr>
          <a:lstStyle/>
          <a:p>
            <a:r>
              <a:rPr lang="en-US" u="sng" dirty="0"/>
              <a:t>Multi exposures</a:t>
            </a:r>
          </a:p>
        </p:txBody>
      </p:sp>
      <p:sp>
        <p:nvSpPr>
          <p:cNvPr id="9" name="TextBox 8">
            <a:extLst>
              <a:ext uri="{FF2B5EF4-FFF2-40B4-BE49-F238E27FC236}">
                <a16:creationId xmlns:a16="http://schemas.microsoft.com/office/drawing/2014/main" id="{D4DE3BDB-D33A-49D1-DEEF-37692E2F80E4}"/>
              </a:ext>
            </a:extLst>
          </p:cNvPr>
          <p:cNvSpPr txBox="1"/>
          <p:nvPr/>
        </p:nvSpPr>
        <p:spPr>
          <a:xfrm>
            <a:off x="6648803" y="5229899"/>
            <a:ext cx="1305101" cy="369332"/>
          </a:xfrm>
          <a:prstGeom prst="rect">
            <a:avLst/>
          </a:prstGeom>
          <a:noFill/>
        </p:spPr>
        <p:txBody>
          <a:bodyPr wrap="none" rtlCol="0">
            <a:spAutoFit/>
          </a:bodyPr>
          <a:lstStyle/>
          <a:p>
            <a:r>
              <a:rPr lang="en-US" u="sng" dirty="0"/>
              <a:t>HDR Image</a:t>
            </a:r>
          </a:p>
        </p:txBody>
      </p:sp>
      <p:sp>
        <p:nvSpPr>
          <p:cNvPr id="10" name="TextBox 9">
            <a:extLst>
              <a:ext uri="{FF2B5EF4-FFF2-40B4-BE49-F238E27FC236}">
                <a16:creationId xmlns:a16="http://schemas.microsoft.com/office/drawing/2014/main" id="{801DE026-065B-AADA-5E91-A96E97D21AE1}"/>
              </a:ext>
            </a:extLst>
          </p:cNvPr>
          <p:cNvSpPr txBox="1"/>
          <p:nvPr/>
        </p:nvSpPr>
        <p:spPr>
          <a:xfrm>
            <a:off x="85064" y="612648"/>
            <a:ext cx="6382512" cy="5909310"/>
          </a:xfrm>
          <a:prstGeom prst="rect">
            <a:avLst/>
          </a:prstGeom>
          <a:noFill/>
        </p:spPr>
        <p:txBody>
          <a:bodyPr wrap="square" rtlCol="0">
            <a:spAutoFit/>
          </a:bodyPr>
          <a:lstStyle/>
          <a:p>
            <a:pPr marL="285750" indent="-285750">
              <a:buFont typeface="Arial" panose="020B0604020202020204" pitchFamily="34" charset="0"/>
              <a:buChar char="•"/>
            </a:pPr>
            <a:r>
              <a:rPr lang="en-US" sz="1400" dirty="0"/>
              <a:t>In traditional photography, several objects may exist in the foreground that are of interest. In this case, some may be brighter than others. </a:t>
            </a:r>
          </a:p>
          <a:p>
            <a:pPr marL="285750" indent="-285750">
              <a:buFont typeface="Arial" panose="020B0604020202020204" pitchFamily="34" charset="0"/>
              <a:buChar char="•"/>
            </a:pPr>
            <a:r>
              <a:rPr lang="en-US" sz="1400" dirty="0"/>
              <a:t>HDR in short is am attempt to increase dynamic range and help us visualize all objects of interest at one time. </a:t>
            </a:r>
          </a:p>
          <a:p>
            <a:pPr marL="342900" indent="-342900">
              <a:buFont typeface="Arial" panose="020B0604020202020204" pitchFamily="34" charset="0"/>
              <a:buChar char="•"/>
            </a:pPr>
            <a:r>
              <a:rPr lang="en-US" sz="1400" dirty="0"/>
              <a:t>Steps are usually:</a:t>
            </a:r>
          </a:p>
          <a:p>
            <a:pPr marL="800100" lvl="1" indent="-342900">
              <a:buFont typeface="+mj-lt"/>
              <a:buAutoNum type="arabicPeriod"/>
            </a:pPr>
            <a:r>
              <a:rPr lang="en-US" sz="1400" dirty="0"/>
              <a:t>Take multiple pictures with different exposure times</a:t>
            </a:r>
          </a:p>
          <a:p>
            <a:pPr marL="800100" lvl="1" indent="-342900">
              <a:buFont typeface="+mj-lt"/>
              <a:buAutoNum type="arabicPeriod"/>
            </a:pPr>
            <a:r>
              <a:rPr lang="en-US" sz="1400" dirty="0"/>
              <a:t>Align images</a:t>
            </a:r>
          </a:p>
          <a:p>
            <a:pPr marL="800100" lvl="1" indent="-342900">
              <a:buFont typeface="+mj-lt"/>
              <a:buAutoNum type="arabicPeriod"/>
            </a:pPr>
            <a:r>
              <a:rPr lang="en-US" sz="1400" dirty="0"/>
              <a:t>Convert from intensity to irradiance via CRF (camera response function)</a:t>
            </a:r>
          </a:p>
          <a:p>
            <a:pPr marL="800100" lvl="1" indent="-342900">
              <a:buFont typeface="+mj-lt"/>
              <a:buAutoNum type="arabicPeriod"/>
            </a:pPr>
            <a:r>
              <a:rPr lang="en-US" sz="1400" dirty="0"/>
              <a:t>Merge all images via weight function</a:t>
            </a:r>
          </a:p>
          <a:p>
            <a:pPr marL="800100" lvl="1" indent="-342900">
              <a:buFont typeface="+mj-lt"/>
              <a:buAutoNum type="arabicPeriod"/>
            </a:pPr>
            <a:r>
              <a:rPr lang="en-US" sz="1400" dirty="0"/>
              <a:t>Twist rendering parameters like gamma and RGB display ratios</a:t>
            </a:r>
          </a:p>
          <a:p>
            <a:pPr marL="342900" indent="-342900">
              <a:buFont typeface="Arial" panose="020B0604020202020204" pitchFamily="34" charset="0"/>
              <a:buChar char="•"/>
            </a:pPr>
            <a:r>
              <a:rPr lang="en-US" sz="1400" dirty="0"/>
              <a:t>This is highly effective in traditional photography as light in these conditions has very little associated error and we care more about visualizing and not quantifying, thus choosing a weight function that picks middling intensities makes everything roughly a similar intensity and thus can be visualized by a human at the same time looking roughly the same brightness. </a:t>
            </a:r>
          </a:p>
          <a:p>
            <a:pPr marL="342900" indent="-342900">
              <a:buFont typeface="Arial" panose="020B0604020202020204" pitchFamily="34" charset="0"/>
              <a:buChar char="•"/>
            </a:pPr>
            <a:r>
              <a:rPr lang="en-US" sz="1400" dirty="0"/>
              <a:t>Fluorescence has different constraints and goals. Especially in the context of the </a:t>
            </a:r>
            <a:r>
              <a:rPr lang="en-US" sz="1400" dirty="0" err="1"/>
              <a:t>SpectrePlex</a:t>
            </a:r>
            <a:r>
              <a:rPr lang="en-US" sz="1400" dirty="0"/>
              <a:t>.</a:t>
            </a:r>
          </a:p>
          <a:p>
            <a:pPr marL="342900" indent="-342900">
              <a:buFont typeface="Arial" panose="020B0604020202020204" pitchFamily="34" charset="0"/>
              <a:buChar char="•"/>
            </a:pPr>
            <a:r>
              <a:rPr lang="en-US" sz="1400" dirty="0" err="1"/>
              <a:t>SpectrePlex</a:t>
            </a:r>
            <a:r>
              <a:rPr lang="en-US" sz="1400" dirty="0"/>
              <a:t>/Fluorescence Goals</a:t>
            </a:r>
          </a:p>
          <a:p>
            <a:pPr marL="800100" lvl="1" indent="-342900">
              <a:buFont typeface="+mj-lt"/>
              <a:buAutoNum type="arabicPeriod"/>
            </a:pPr>
            <a:r>
              <a:rPr lang="en-US" sz="1400" dirty="0"/>
              <a:t>Preserve relative intensity information</a:t>
            </a:r>
          </a:p>
          <a:p>
            <a:pPr marL="800100" lvl="1" indent="-342900">
              <a:buFont typeface="+mj-lt"/>
              <a:buAutoNum type="arabicPeriod"/>
            </a:pPr>
            <a:r>
              <a:rPr lang="en-US" sz="1400" dirty="0"/>
              <a:t>Poisson Noise limited, weigh towards bright pixels to minimize this</a:t>
            </a:r>
          </a:p>
          <a:p>
            <a:pPr marL="800100" lvl="1" indent="-342900">
              <a:buFont typeface="+mj-lt"/>
              <a:buAutoNum type="arabicPeriod"/>
            </a:pPr>
            <a:r>
              <a:rPr lang="en-US" sz="1400" dirty="0"/>
              <a:t>CRF is extremely linear, thus giving us the function </a:t>
            </a:r>
            <a:r>
              <a:rPr lang="en-US" sz="1400" dirty="0" err="1"/>
              <a:t>apiori</a:t>
            </a:r>
            <a:endParaRPr lang="en-US" sz="1400" dirty="0"/>
          </a:p>
          <a:p>
            <a:pPr marL="800100" lvl="1" indent="-342900">
              <a:buFont typeface="+mj-lt"/>
              <a:buAutoNum type="arabicPeriod"/>
            </a:pPr>
            <a:r>
              <a:rPr lang="en-US" sz="1400" dirty="0"/>
              <a:t>All channels are gray scale (no RGB), can and should be freely manipulated independently for visualization. </a:t>
            </a:r>
          </a:p>
          <a:p>
            <a:pPr marL="800100" lvl="1" indent="-342900">
              <a:buFont typeface="+mj-lt"/>
              <a:buAutoNum type="arabicPeriod"/>
            </a:pPr>
            <a:r>
              <a:rPr lang="en-US" sz="1400" dirty="0"/>
              <a:t>No alignment needed</a:t>
            </a:r>
          </a:p>
          <a:p>
            <a:pPr marL="800100" lvl="1" indent="-342900">
              <a:buFont typeface="+mj-lt"/>
              <a:buAutoNum type="arabicPeriod"/>
            </a:pPr>
            <a:endParaRPr lang="en-US" sz="1400" dirty="0"/>
          </a:p>
          <a:p>
            <a:pPr marL="800100" lvl="1" indent="-342900">
              <a:buFont typeface="+mj-lt"/>
              <a:buAutoNum type="arabicPeriod"/>
            </a:pPr>
            <a:endParaRPr lang="en-US" sz="1400" dirty="0"/>
          </a:p>
        </p:txBody>
      </p:sp>
    </p:spTree>
    <p:extLst>
      <p:ext uri="{BB962C8B-B14F-4D97-AF65-F5344CB8AC3E}">
        <p14:creationId xmlns:p14="http://schemas.microsoft.com/office/powerpoint/2010/main" val="20153147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2BDC-BB2F-379E-E7B7-59906D5702A2}"/>
              </a:ext>
            </a:extLst>
          </p:cNvPr>
          <p:cNvSpPr>
            <a:spLocks noGrp="1"/>
          </p:cNvSpPr>
          <p:nvPr>
            <p:ph type="title"/>
          </p:nvPr>
        </p:nvSpPr>
        <p:spPr>
          <a:xfrm>
            <a:off x="0" y="-201201"/>
            <a:ext cx="10515600" cy="1060737"/>
          </a:xfrm>
        </p:spPr>
        <p:txBody>
          <a:bodyPr>
            <a:normAutofit/>
          </a:bodyPr>
          <a:lstStyle/>
          <a:p>
            <a:r>
              <a:rPr lang="en-US" sz="3600" dirty="0" err="1"/>
              <a:t>Miltenyi</a:t>
            </a:r>
            <a:r>
              <a:rPr lang="en-US" sz="3600" dirty="0"/>
              <a:t> Biotech HDR Background</a:t>
            </a:r>
          </a:p>
        </p:txBody>
      </p:sp>
      <p:sp>
        <p:nvSpPr>
          <p:cNvPr id="3" name="Content Placeholder 2">
            <a:extLst>
              <a:ext uri="{FF2B5EF4-FFF2-40B4-BE49-F238E27FC236}">
                <a16:creationId xmlns:a16="http://schemas.microsoft.com/office/drawing/2014/main" id="{48273EE5-932C-2FD1-F539-42EBC857E22F}"/>
              </a:ext>
            </a:extLst>
          </p:cNvPr>
          <p:cNvSpPr>
            <a:spLocks noGrp="1"/>
          </p:cNvSpPr>
          <p:nvPr>
            <p:ph idx="1"/>
          </p:nvPr>
        </p:nvSpPr>
        <p:spPr>
          <a:xfrm>
            <a:off x="0" y="550072"/>
            <a:ext cx="11152632" cy="1060737"/>
          </a:xfrm>
        </p:spPr>
        <p:txBody>
          <a:bodyPr>
            <a:normAutofit/>
          </a:bodyPr>
          <a:lstStyle/>
          <a:p>
            <a:r>
              <a:rPr lang="en-US" sz="1600" dirty="0"/>
              <a:t>This is the first attempt to transform the HDR technique into fluorescence microscopy</a:t>
            </a:r>
          </a:p>
          <a:p>
            <a:r>
              <a:rPr lang="en-US" sz="1600" dirty="0"/>
              <a:t>TL:DR, it alters the weight function to favor higher pixel values by taking into account Poisson noise. Used stats to figure out deviations from </a:t>
            </a:r>
            <a:r>
              <a:rPr lang="en-US" sz="1600" dirty="0" err="1"/>
              <a:t>poisson</a:t>
            </a:r>
            <a:r>
              <a:rPr lang="en-US" sz="1600" dirty="0"/>
              <a:t> noise when making weight function. Everything else is the same. </a:t>
            </a:r>
          </a:p>
          <a:p>
            <a:endParaRPr lang="en-US" sz="2000" dirty="0"/>
          </a:p>
        </p:txBody>
      </p:sp>
      <p:pic>
        <p:nvPicPr>
          <p:cNvPr id="5" name="Picture 4">
            <a:extLst>
              <a:ext uri="{FF2B5EF4-FFF2-40B4-BE49-F238E27FC236}">
                <a16:creationId xmlns:a16="http://schemas.microsoft.com/office/drawing/2014/main" id="{95B38245-9C6F-DC7A-E55E-6945EE739DBC}"/>
              </a:ext>
            </a:extLst>
          </p:cNvPr>
          <p:cNvPicPr>
            <a:picLocks noChangeAspect="1"/>
          </p:cNvPicPr>
          <p:nvPr/>
        </p:nvPicPr>
        <p:blipFill>
          <a:blip r:embed="rId2"/>
          <a:stretch>
            <a:fillRect/>
          </a:stretch>
        </p:blipFill>
        <p:spPr>
          <a:xfrm>
            <a:off x="174417" y="1361806"/>
            <a:ext cx="5481093" cy="1754618"/>
          </a:xfrm>
          <a:prstGeom prst="rect">
            <a:avLst/>
          </a:prstGeom>
        </p:spPr>
      </p:pic>
      <p:sp>
        <p:nvSpPr>
          <p:cNvPr id="6" name="TextBox 5">
            <a:extLst>
              <a:ext uri="{FF2B5EF4-FFF2-40B4-BE49-F238E27FC236}">
                <a16:creationId xmlns:a16="http://schemas.microsoft.com/office/drawing/2014/main" id="{77FB7EEA-A7F8-9783-4298-2178020C5C52}"/>
              </a:ext>
            </a:extLst>
          </p:cNvPr>
          <p:cNvSpPr txBox="1"/>
          <p:nvPr/>
        </p:nvSpPr>
        <p:spPr>
          <a:xfrm>
            <a:off x="-79189" y="2959861"/>
            <a:ext cx="12096771" cy="1523494"/>
          </a:xfrm>
          <a:prstGeom prst="rect">
            <a:avLst/>
          </a:prstGeom>
          <a:noFill/>
        </p:spPr>
        <p:txBody>
          <a:bodyPr wrap="square" rtlCol="0">
            <a:spAutoFit/>
          </a:bodyPr>
          <a:lstStyle/>
          <a:p>
            <a:pPr marL="285750" indent="-285750">
              <a:buFont typeface="Arial" panose="020B0604020202020204" pitchFamily="34" charset="0"/>
              <a:buChar char="•"/>
            </a:pPr>
            <a:r>
              <a:rPr lang="en-US" sz="1400" dirty="0"/>
              <a:t>Their approach allows objects to be properly exposed and displayed on the same image regardless of true intensity differences ala traditional HDR with no </a:t>
            </a:r>
            <a:r>
              <a:rPr lang="en-US" sz="1400" dirty="0" err="1"/>
              <a:t>apriori</a:t>
            </a:r>
            <a:r>
              <a:rPr lang="en-US" sz="1400" dirty="0"/>
              <a:t> knowledge of the stain. </a:t>
            </a:r>
          </a:p>
          <a:p>
            <a:pPr marL="285750" indent="-285750">
              <a:buFont typeface="Arial" panose="020B0604020202020204" pitchFamily="34" charset="0"/>
              <a:buChar char="•"/>
            </a:pPr>
            <a:r>
              <a:rPr lang="en-US" sz="1400" dirty="0"/>
              <a:t> Weaknesses</a:t>
            </a:r>
          </a:p>
          <a:p>
            <a:pPr marL="800100" lvl="1" indent="-342900">
              <a:buFont typeface="+mj-lt"/>
              <a:buAutoNum type="arabicPeriod"/>
            </a:pPr>
            <a:r>
              <a:rPr lang="en-US" sz="1100" dirty="0"/>
              <a:t>No way to verify relative intensity value accuracies and almost certainly has no </a:t>
            </a:r>
            <a:r>
              <a:rPr lang="en-US" sz="1100" dirty="0" err="1"/>
              <a:t>negligable</a:t>
            </a:r>
            <a:r>
              <a:rPr lang="en-US" sz="1100" dirty="0"/>
              <a:t> distortion of them</a:t>
            </a:r>
          </a:p>
          <a:p>
            <a:pPr marL="800100" lvl="1" indent="-342900">
              <a:buFont typeface="+mj-lt"/>
              <a:buAutoNum type="arabicPeriod"/>
            </a:pPr>
            <a:r>
              <a:rPr lang="en-US" sz="1100" dirty="0"/>
              <a:t>Generating image by image weight curves that can alter intensity ratios means bleached and stain must be subbed before applying algorithm. Thus cannot be run on the fly. </a:t>
            </a:r>
          </a:p>
          <a:p>
            <a:pPr marL="800100" lvl="1" indent="-342900">
              <a:buFont typeface="+mj-lt"/>
              <a:buAutoNum type="arabicPeriod"/>
            </a:pPr>
            <a:r>
              <a:rPr lang="en-US" sz="1100" dirty="0"/>
              <a:t>When compliance function is ramped up, produces artifacts in image. Some might say noise removal, but that is best left to programs like N2V as this looks artificial.</a:t>
            </a:r>
          </a:p>
          <a:p>
            <a:pPr marL="800100" lvl="1" indent="-342900">
              <a:buFont typeface="+mj-lt"/>
              <a:buAutoNum type="arabicPeriod"/>
            </a:pPr>
            <a:endParaRPr lang="en-US" dirty="0"/>
          </a:p>
        </p:txBody>
      </p:sp>
      <p:pic>
        <p:nvPicPr>
          <p:cNvPr id="8" name="Picture 7">
            <a:extLst>
              <a:ext uri="{FF2B5EF4-FFF2-40B4-BE49-F238E27FC236}">
                <a16:creationId xmlns:a16="http://schemas.microsoft.com/office/drawing/2014/main" id="{76C719F5-B0FD-155F-756C-CB9A91710E45}"/>
              </a:ext>
            </a:extLst>
          </p:cNvPr>
          <p:cNvPicPr>
            <a:picLocks noChangeAspect="1"/>
          </p:cNvPicPr>
          <p:nvPr/>
        </p:nvPicPr>
        <p:blipFill>
          <a:blip r:embed="rId3"/>
          <a:stretch>
            <a:fillRect/>
          </a:stretch>
        </p:blipFill>
        <p:spPr>
          <a:xfrm>
            <a:off x="174417" y="4171664"/>
            <a:ext cx="11523306" cy="2412016"/>
          </a:xfrm>
          <a:prstGeom prst="rect">
            <a:avLst/>
          </a:prstGeom>
        </p:spPr>
      </p:pic>
    </p:spTree>
    <p:extLst>
      <p:ext uri="{BB962C8B-B14F-4D97-AF65-F5344CB8AC3E}">
        <p14:creationId xmlns:p14="http://schemas.microsoft.com/office/powerpoint/2010/main" val="2170038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032DD-A525-58C9-83E0-D0AF0223B3D1}"/>
              </a:ext>
            </a:extLst>
          </p:cNvPr>
          <p:cNvSpPr>
            <a:spLocks noGrp="1"/>
          </p:cNvSpPr>
          <p:nvPr>
            <p:ph type="title"/>
          </p:nvPr>
        </p:nvSpPr>
        <p:spPr>
          <a:xfrm>
            <a:off x="0" y="0"/>
            <a:ext cx="10515600" cy="530614"/>
          </a:xfrm>
        </p:spPr>
        <p:txBody>
          <a:bodyPr>
            <a:normAutofit fontScale="90000"/>
          </a:bodyPr>
          <a:lstStyle/>
          <a:p>
            <a:r>
              <a:rPr lang="en-US" dirty="0"/>
              <a:t>How linear is linear?</a:t>
            </a:r>
          </a:p>
        </p:txBody>
      </p:sp>
      <p:sp>
        <p:nvSpPr>
          <p:cNvPr id="3" name="Content Placeholder 2">
            <a:extLst>
              <a:ext uri="{FF2B5EF4-FFF2-40B4-BE49-F238E27FC236}">
                <a16:creationId xmlns:a16="http://schemas.microsoft.com/office/drawing/2014/main" id="{65DA9C79-339B-157A-5570-37E11DCC15A1}"/>
              </a:ext>
            </a:extLst>
          </p:cNvPr>
          <p:cNvSpPr>
            <a:spLocks noGrp="1"/>
          </p:cNvSpPr>
          <p:nvPr>
            <p:ph idx="1"/>
          </p:nvPr>
        </p:nvSpPr>
        <p:spPr>
          <a:xfrm>
            <a:off x="121298" y="530614"/>
            <a:ext cx="11765902" cy="1438145"/>
          </a:xfrm>
        </p:spPr>
        <p:txBody>
          <a:bodyPr>
            <a:normAutofit/>
          </a:bodyPr>
          <a:lstStyle/>
          <a:p>
            <a:r>
              <a:rPr lang="en-US" sz="1800" dirty="0" err="1"/>
              <a:t>sCMOS</a:t>
            </a:r>
            <a:r>
              <a:rPr lang="en-US" sz="1800" dirty="0"/>
              <a:t> cameras are reported to be extremely linear. If this is accurate, we know the CRF without ever needing to measure it in the image. </a:t>
            </a:r>
          </a:p>
          <a:p>
            <a:r>
              <a:rPr lang="en-US" sz="1800" dirty="0"/>
              <a:t>Below are three charts. They are all based off of images that were gathered in the exact same spot and just had different exposure times which are equal spaced in log space. </a:t>
            </a:r>
          </a:p>
          <a:p>
            <a:pPr marL="0" indent="0">
              <a:buNone/>
            </a:pPr>
            <a:endParaRPr lang="en-US" sz="1800" dirty="0"/>
          </a:p>
        </p:txBody>
      </p:sp>
      <p:pic>
        <p:nvPicPr>
          <p:cNvPr id="5" name="Picture 4">
            <a:extLst>
              <a:ext uri="{FF2B5EF4-FFF2-40B4-BE49-F238E27FC236}">
                <a16:creationId xmlns:a16="http://schemas.microsoft.com/office/drawing/2014/main" id="{C17DC0CC-2631-41EB-AC03-B5615467B0F4}"/>
              </a:ext>
            </a:extLst>
          </p:cNvPr>
          <p:cNvPicPr>
            <a:picLocks noChangeAspect="1"/>
          </p:cNvPicPr>
          <p:nvPr/>
        </p:nvPicPr>
        <p:blipFill>
          <a:blip r:embed="rId2"/>
          <a:stretch>
            <a:fillRect/>
          </a:stretch>
        </p:blipFill>
        <p:spPr>
          <a:xfrm>
            <a:off x="32546" y="2089863"/>
            <a:ext cx="4221778" cy="2351925"/>
          </a:xfrm>
          <a:prstGeom prst="rect">
            <a:avLst/>
          </a:prstGeom>
        </p:spPr>
      </p:pic>
      <p:pic>
        <p:nvPicPr>
          <p:cNvPr id="7" name="Picture 6">
            <a:extLst>
              <a:ext uri="{FF2B5EF4-FFF2-40B4-BE49-F238E27FC236}">
                <a16:creationId xmlns:a16="http://schemas.microsoft.com/office/drawing/2014/main" id="{4577F815-D115-601C-F018-B5A61B547CF4}"/>
              </a:ext>
            </a:extLst>
          </p:cNvPr>
          <p:cNvPicPr>
            <a:picLocks noChangeAspect="1"/>
          </p:cNvPicPr>
          <p:nvPr/>
        </p:nvPicPr>
        <p:blipFill>
          <a:blip r:embed="rId3"/>
          <a:stretch>
            <a:fillRect/>
          </a:stretch>
        </p:blipFill>
        <p:spPr>
          <a:xfrm>
            <a:off x="4254324" y="2127393"/>
            <a:ext cx="4061434" cy="2276864"/>
          </a:xfrm>
          <a:prstGeom prst="rect">
            <a:avLst/>
          </a:prstGeom>
        </p:spPr>
      </p:pic>
      <p:sp>
        <p:nvSpPr>
          <p:cNvPr id="8" name="TextBox 7">
            <a:extLst>
              <a:ext uri="{FF2B5EF4-FFF2-40B4-BE49-F238E27FC236}">
                <a16:creationId xmlns:a16="http://schemas.microsoft.com/office/drawing/2014/main" id="{8E2CD281-5A93-B2BD-020C-0D0CA750CCA3}"/>
              </a:ext>
            </a:extLst>
          </p:cNvPr>
          <p:cNvSpPr txBox="1"/>
          <p:nvPr/>
        </p:nvSpPr>
        <p:spPr>
          <a:xfrm>
            <a:off x="1418253" y="4578389"/>
            <a:ext cx="1996316" cy="369332"/>
          </a:xfrm>
          <a:prstGeom prst="rect">
            <a:avLst/>
          </a:prstGeom>
          <a:noFill/>
        </p:spPr>
        <p:txBody>
          <a:bodyPr wrap="none" rtlCol="0">
            <a:spAutoFit/>
          </a:bodyPr>
          <a:lstStyle/>
          <a:p>
            <a:r>
              <a:rPr lang="en-US" dirty="0"/>
              <a:t>Linear </a:t>
            </a:r>
            <a:r>
              <a:rPr lang="en-US" dirty="0" err="1"/>
              <a:t>linear</a:t>
            </a:r>
            <a:r>
              <a:rPr lang="en-US" dirty="0"/>
              <a:t> scale</a:t>
            </a:r>
          </a:p>
        </p:txBody>
      </p:sp>
      <p:sp>
        <p:nvSpPr>
          <p:cNvPr id="9" name="TextBox 8">
            <a:extLst>
              <a:ext uri="{FF2B5EF4-FFF2-40B4-BE49-F238E27FC236}">
                <a16:creationId xmlns:a16="http://schemas.microsoft.com/office/drawing/2014/main" id="{F4D2FCA4-BE3A-9380-66C7-23A7085AC14D}"/>
              </a:ext>
            </a:extLst>
          </p:cNvPr>
          <p:cNvSpPr txBox="1"/>
          <p:nvPr/>
        </p:nvSpPr>
        <p:spPr>
          <a:xfrm>
            <a:off x="5513838" y="4600720"/>
            <a:ext cx="2018309" cy="369332"/>
          </a:xfrm>
          <a:prstGeom prst="rect">
            <a:avLst/>
          </a:prstGeom>
          <a:noFill/>
        </p:spPr>
        <p:txBody>
          <a:bodyPr wrap="none" rtlCol="0">
            <a:spAutoFit/>
          </a:bodyPr>
          <a:lstStyle/>
          <a:p>
            <a:r>
              <a:rPr lang="en-US" dirty="0"/>
              <a:t>Log10 </a:t>
            </a:r>
            <a:r>
              <a:rPr lang="en-US" dirty="0" err="1"/>
              <a:t>Log10</a:t>
            </a:r>
            <a:r>
              <a:rPr lang="en-US" dirty="0"/>
              <a:t> scale</a:t>
            </a:r>
          </a:p>
        </p:txBody>
      </p:sp>
      <p:pic>
        <p:nvPicPr>
          <p:cNvPr id="11" name="Picture 10">
            <a:extLst>
              <a:ext uri="{FF2B5EF4-FFF2-40B4-BE49-F238E27FC236}">
                <a16:creationId xmlns:a16="http://schemas.microsoft.com/office/drawing/2014/main" id="{05721154-F4BF-33A5-7741-F9BFC403CB9C}"/>
              </a:ext>
            </a:extLst>
          </p:cNvPr>
          <p:cNvPicPr>
            <a:picLocks noChangeAspect="1"/>
          </p:cNvPicPr>
          <p:nvPr/>
        </p:nvPicPr>
        <p:blipFill>
          <a:blip r:embed="rId4"/>
          <a:stretch>
            <a:fillRect/>
          </a:stretch>
        </p:blipFill>
        <p:spPr>
          <a:xfrm>
            <a:off x="8325089" y="2207260"/>
            <a:ext cx="3709883" cy="2134041"/>
          </a:xfrm>
          <a:prstGeom prst="rect">
            <a:avLst/>
          </a:prstGeom>
        </p:spPr>
      </p:pic>
      <p:sp>
        <p:nvSpPr>
          <p:cNvPr id="12" name="TextBox 11">
            <a:extLst>
              <a:ext uri="{FF2B5EF4-FFF2-40B4-BE49-F238E27FC236}">
                <a16:creationId xmlns:a16="http://schemas.microsoft.com/office/drawing/2014/main" id="{9315F5C8-F085-8C6F-BE7A-8FEABEEDF3F2}"/>
              </a:ext>
            </a:extLst>
          </p:cNvPr>
          <p:cNvSpPr txBox="1"/>
          <p:nvPr/>
        </p:nvSpPr>
        <p:spPr>
          <a:xfrm>
            <a:off x="9414588" y="4578389"/>
            <a:ext cx="1899431" cy="369332"/>
          </a:xfrm>
          <a:prstGeom prst="rect">
            <a:avLst/>
          </a:prstGeom>
          <a:noFill/>
        </p:spPr>
        <p:txBody>
          <a:bodyPr wrap="none" rtlCol="0">
            <a:spAutoFit/>
          </a:bodyPr>
          <a:lstStyle/>
          <a:p>
            <a:r>
              <a:rPr lang="en-US" dirty="0"/>
              <a:t>Intersection zone</a:t>
            </a:r>
          </a:p>
        </p:txBody>
      </p:sp>
      <p:sp>
        <p:nvSpPr>
          <p:cNvPr id="13" name="TextBox 12">
            <a:extLst>
              <a:ext uri="{FF2B5EF4-FFF2-40B4-BE49-F238E27FC236}">
                <a16:creationId xmlns:a16="http://schemas.microsoft.com/office/drawing/2014/main" id="{06040AFE-E5E6-7265-8669-FE3DA05426CF}"/>
              </a:ext>
            </a:extLst>
          </p:cNvPr>
          <p:cNvSpPr txBox="1"/>
          <p:nvPr/>
        </p:nvSpPr>
        <p:spPr>
          <a:xfrm>
            <a:off x="382555" y="5402424"/>
            <a:ext cx="1165241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Log </a:t>
            </a:r>
            <a:r>
              <a:rPr lang="en-US" dirty="0" err="1"/>
              <a:t>log</a:t>
            </a:r>
            <a:r>
              <a:rPr lang="en-US" dirty="0"/>
              <a:t> scale is to exaggerate deviations and its clear that nothing big exists. </a:t>
            </a:r>
          </a:p>
          <a:p>
            <a:pPr marL="285750" indent="-285750">
              <a:buFont typeface="Arial" panose="020B0604020202020204" pitchFamily="34" charset="0"/>
              <a:buChar char="•"/>
            </a:pPr>
            <a:r>
              <a:rPr lang="en-US" dirty="0"/>
              <a:t>Intersection zone is zooming into an area that is around 4k intensity. This area is important as cameras are dual read by 12bit ADCs with different gains. They overlap around the 4k area and that overlap is used to match them ala stitching. This shows that extreme linearity still exists even at its weakest point.  </a:t>
            </a:r>
          </a:p>
        </p:txBody>
      </p:sp>
    </p:spTree>
    <p:extLst>
      <p:ext uri="{BB962C8B-B14F-4D97-AF65-F5344CB8AC3E}">
        <p14:creationId xmlns:p14="http://schemas.microsoft.com/office/powerpoint/2010/main" val="2049033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61BF58-6D6D-B5BC-9996-736FD910004C}"/>
              </a:ext>
            </a:extLst>
          </p:cNvPr>
          <p:cNvPicPr>
            <a:picLocks noChangeAspect="1"/>
          </p:cNvPicPr>
          <p:nvPr/>
        </p:nvPicPr>
        <p:blipFill>
          <a:blip r:embed="rId2"/>
          <a:stretch>
            <a:fillRect/>
          </a:stretch>
        </p:blipFill>
        <p:spPr>
          <a:xfrm>
            <a:off x="-1" y="182882"/>
            <a:ext cx="3767328" cy="2854242"/>
          </a:xfrm>
          <a:prstGeom prst="rect">
            <a:avLst/>
          </a:prstGeom>
        </p:spPr>
      </p:pic>
      <p:pic>
        <p:nvPicPr>
          <p:cNvPr id="6" name="Picture 5">
            <a:extLst>
              <a:ext uri="{FF2B5EF4-FFF2-40B4-BE49-F238E27FC236}">
                <a16:creationId xmlns:a16="http://schemas.microsoft.com/office/drawing/2014/main" id="{8A3DEA0B-E36A-5675-F33D-2EBB31A9745F}"/>
              </a:ext>
            </a:extLst>
          </p:cNvPr>
          <p:cNvPicPr>
            <a:picLocks noChangeAspect="1"/>
          </p:cNvPicPr>
          <p:nvPr/>
        </p:nvPicPr>
        <p:blipFill>
          <a:blip r:embed="rId3"/>
          <a:stretch>
            <a:fillRect/>
          </a:stretch>
        </p:blipFill>
        <p:spPr>
          <a:xfrm>
            <a:off x="3943584" y="91441"/>
            <a:ext cx="3798908" cy="2854242"/>
          </a:xfrm>
          <a:prstGeom prst="rect">
            <a:avLst/>
          </a:prstGeom>
        </p:spPr>
      </p:pic>
      <p:pic>
        <p:nvPicPr>
          <p:cNvPr id="9" name="Picture 8">
            <a:extLst>
              <a:ext uri="{FF2B5EF4-FFF2-40B4-BE49-F238E27FC236}">
                <a16:creationId xmlns:a16="http://schemas.microsoft.com/office/drawing/2014/main" id="{6B260A86-4D88-1E60-8726-E398165D0AD9}"/>
              </a:ext>
            </a:extLst>
          </p:cNvPr>
          <p:cNvPicPr>
            <a:picLocks noChangeAspect="1"/>
          </p:cNvPicPr>
          <p:nvPr/>
        </p:nvPicPr>
        <p:blipFill>
          <a:blip r:embed="rId4"/>
          <a:stretch>
            <a:fillRect/>
          </a:stretch>
        </p:blipFill>
        <p:spPr>
          <a:xfrm>
            <a:off x="7918749" y="91441"/>
            <a:ext cx="3953232" cy="2945683"/>
          </a:xfrm>
          <a:prstGeom prst="rect">
            <a:avLst/>
          </a:prstGeom>
        </p:spPr>
      </p:pic>
      <p:sp>
        <p:nvSpPr>
          <p:cNvPr id="10" name="TextBox 9">
            <a:extLst>
              <a:ext uri="{FF2B5EF4-FFF2-40B4-BE49-F238E27FC236}">
                <a16:creationId xmlns:a16="http://schemas.microsoft.com/office/drawing/2014/main" id="{0C68945C-A41A-A03D-0B19-2F8435D01E23}"/>
              </a:ext>
            </a:extLst>
          </p:cNvPr>
          <p:cNvSpPr txBox="1"/>
          <p:nvPr/>
        </p:nvSpPr>
        <p:spPr>
          <a:xfrm>
            <a:off x="1106424" y="1435608"/>
            <a:ext cx="740908" cy="369332"/>
          </a:xfrm>
          <a:prstGeom prst="rect">
            <a:avLst/>
          </a:prstGeom>
          <a:noFill/>
        </p:spPr>
        <p:txBody>
          <a:bodyPr wrap="none" rtlCol="0">
            <a:spAutoFit/>
          </a:bodyPr>
          <a:lstStyle/>
          <a:p>
            <a:r>
              <a:rPr lang="en-US" dirty="0"/>
              <a:t>10ms</a:t>
            </a:r>
          </a:p>
        </p:txBody>
      </p:sp>
      <p:sp>
        <p:nvSpPr>
          <p:cNvPr id="11" name="TextBox 10">
            <a:extLst>
              <a:ext uri="{FF2B5EF4-FFF2-40B4-BE49-F238E27FC236}">
                <a16:creationId xmlns:a16="http://schemas.microsoft.com/office/drawing/2014/main" id="{124516F3-597E-6120-E1CC-338CF5CFCAE2}"/>
              </a:ext>
            </a:extLst>
          </p:cNvPr>
          <p:cNvSpPr txBox="1"/>
          <p:nvPr/>
        </p:nvSpPr>
        <p:spPr>
          <a:xfrm>
            <a:off x="5879858" y="1518562"/>
            <a:ext cx="864339" cy="369332"/>
          </a:xfrm>
          <a:prstGeom prst="rect">
            <a:avLst/>
          </a:prstGeom>
          <a:noFill/>
        </p:spPr>
        <p:txBody>
          <a:bodyPr wrap="none" rtlCol="0">
            <a:spAutoFit/>
          </a:bodyPr>
          <a:lstStyle/>
          <a:p>
            <a:r>
              <a:rPr lang="en-US" dirty="0"/>
              <a:t>150ms</a:t>
            </a:r>
          </a:p>
        </p:txBody>
      </p:sp>
      <p:sp>
        <p:nvSpPr>
          <p:cNvPr id="12" name="TextBox 11">
            <a:extLst>
              <a:ext uri="{FF2B5EF4-FFF2-40B4-BE49-F238E27FC236}">
                <a16:creationId xmlns:a16="http://schemas.microsoft.com/office/drawing/2014/main" id="{DC79A3BB-3672-FA85-C0F4-D58AF290AF99}"/>
              </a:ext>
            </a:extLst>
          </p:cNvPr>
          <p:cNvSpPr txBox="1"/>
          <p:nvPr/>
        </p:nvSpPr>
        <p:spPr>
          <a:xfrm>
            <a:off x="9895365" y="1518562"/>
            <a:ext cx="987771" cy="369332"/>
          </a:xfrm>
          <a:prstGeom prst="rect">
            <a:avLst/>
          </a:prstGeom>
          <a:noFill/>
        </p:spPr>
        <p:txBody>
          <a:bodyPr wrap="none" rtlCol="0">
            <a:spAutoFit/>
          </a:bodyPr>
          <a:lstStyle/>
          <a:p>
            <a:r>
              <a:rPr lang="en-US" dirty="0"/>
              <a:t>1000ms</a:t>
            </a:r>
          </a:p>
        </p:txBody>
      </p:sp>
      <p:sp>
        <p:nvSpPr>
          <p:cNvPr id="13" name="TextBox 12">
            <a:extLst>
              <a:ext uri="{FF2B5EF4-FFF2-40B4-BE49-F238E27FC236}">
                <a16:creationId xmlns:a16="http://schemas.microsoft.com/office/drawing/2014/main" id="{E2F7C95B-911F-E013-D1BF-8E9FE9C93652}"/>
              </a:ext>
            </a:extLst>
          </p:cNvPr>
          <p:cNvSpPr txBox="1"/>
          <p:nvPr/>
        </p:nvSpPr>
        <p:spPr>
          <a:xfrm>
            <a:off x="237744" y="3364992"/>
            <a:ext cx="556563"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  </a:t>
            </a:r>
          </a:p>
        </p:txBody>
      </p:sp>
      <p:pic>
        <p:nvPicPr>
          <p:cNvPr id="14" name="Picture 13">
            <a:extLst>
              <a:ext uri="{FF2B5EF4-FFF2-40B4-BE49-F238E27FC236}">
                <a16:creationId xmlns:a16="http://schemas.microsoft.com/office/drawing/2014/main" id="{EFB34264-DA2C-3AC1-97C2-D59ED36A42A9}"/>
              </a:ext>
            </a:extLst>
          </p:cNvPr>
          <p:cNvPicPr>
            <a:picLocks noChangeAspect="1"/>
          </p:cNvPicPr>
          <p:nvPr/>
        </p:nvPicPr>
        <p:blipFill>
          <a:blip r:embed="rId5"/>
          <a:stretch>
            <a:fillRect/>
          </a:stretch>
        </p:blipFill>
        <p:spPr>
          <a:xfrm>
            <a:off x="3470998" y="3097285"/>
            <a:ext cx="4714296" cy="3529419"/>
          </a:xfrm>
          <a:prstGeom prst="rect">
            <a:avLst/>
          </a:prstGeom>
        </p:spPr>
      </p:pic>
      <p:sp>
        <p:nvSpPr>
          <p:cNvPr id="15" name="TextBox 14">
            <a:extLst>
              <a:ext uri="{FF2B5EF4-FFF2-40B4-BE49-F238E27FC236}">
                <a16:creationId xmlns:a16="http://schemas.microsoft.com/office/drawing/2014/main" id="{1E526008-7274-0552-CCA2-D2C12A582D3D}"/>
              </a:ext>
            </a:extLst>
          </p:cNvPr>
          <p:cNvSpPr txBox="1"/>
          <p:nvPr/>
        </p:nvSpPr>
        <p:spPr>
          <a:xfrm>
            <a:off x="6096000" y="4861994"/>
            <a:ext cx="864339" cy="369332"/>
          </a:xfrm>
          <a:prstGeom prst="rect">
            <a:avLst/>
          </a:prstGeom>
          <a:noFill/>
        </p:spPr>
        <p:txBody>
          <a:bodyPr wrap="none" rtlCol="0">
            <a:spAutoFit/>
          </a:bodyPr>
          <a:lstStyle/>
          <a:p>
            <a:r>
              <a:rPr lang="en-US" dirty="0"/>
              <a:t>150ms</a:t>
            </a:r>
          </a:p>
        </p:txBody>
      </p:sp>
      <p:sp>
        <p:nvSpPr>
          <p:cNvPr id="16" name="TextBox 15">
            <a:extLst>
              <a:ext uri="{FF2B5EF4-FFF2-40B4-BE49-F238E27FC236}">
                <a16:creationId xmlns:a16="http://schemas.microsoft.com/office/drawing/2014/main" id="{953294A8-6900-CD32-C612-8BF28D95EBD9}"/>
              </a:ext>
            </a:extLst>
          </p:cNvPr>
          <p:cNvSpPr txBox="1"/>
          <p:nvPr/>
        </p:nvSpPr>
        <p:spPr>
          <a:xfrm>
            <a:off x="5977128" y="5567052"/>
            <a:ext cx="740908" cy="369332"/>
          </a:xfrm>
          <a:prstGeom prst="rect">
            <a:avLst/>
          </a:prstGeom>
          <a:noFill/>
        </p:spPr>
        <p:txBody>
          <a:bodyPr wrap="none" rtlCol="0">
            <a:spAutoFit/>
          </a:bodyPr>
          <a:lstStyle/>
          <a:p>
            <a:r>
              <a:rPr lang="en-US" dirty="0"/>
              <a:t>10ms</a:t>
            </a:r>
          </a:p>
        </p:txBody>
      </p:sp>
      <p:sp>
        <p:nvSpPr>
          <p:cNvPr id="17" name="TextBox 16">
            <a:extLst>
              <a:ext uri="{FF2B5EF4-FFF2-40B4-BE49-F238E27FC236}">
                <a16:creationId xmlns:a16="http://schemas.microsoft.com/office/drawing/2014/main" id="{83895C0A-C845-3B24-65D2-F5A2E4E1982C}"/>
              </a:ext>
            </a:extLst>
          </p:cNvPr>
          <p:cNvSpPr txBox="1"/>
          <p:nvPr/>
        </p:nvSpPr>
        <p:spPr>
          <a:xfrm>
            <a:off x="5136006" y="3840480"/>
            <a:ext cx="987771" cy="369332"/>
          </a:xfrm>
          <a:prstGeom prst="rect">
            <a:avLst/>
          </a:prstGeom>
          <a:noFill/>
        </p:spPr>
        <p:txBody>
          <a:bodyPr wrap="none" rtlCol="0">
            <a:spAutoFit/>
          </a:bodyPr>
          <a:lstStyle/>
          <a:p>
            <a:r>
              <a:rPr lang="en-US" dirty="0"/>
              <a:t>1000ms</a:t>
            </a:r>
          </a:p>
        </p:txBody>
      </p:sp>
    </p:spTree>
    <p:extLst>
      <p:ext uri="{BB962C8B-B14F-4D97-AF65-F5344CB8AC3E}">
        <p14:creationId xmlns:p14="http://schemas.microsoft.com/office/powerpoint/2010/main" val="17294799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0D1142-61F7-6721-E1E0-606531786099}"/>
              </a:ext>
            </a:extLst>
          </p:cNvPr>
          <p:cNvPicPr>
            <a:picLocks noChangeAspect="1"/>
          </p:cNvPicPr>
          <p:nvPr/>
        </p:nvPicPr>
        <p:blipFill>
          <a:blip r:embed="rId2"/>
          <a:stretch>
            <a:fillRect/>
          </a:stretch>
        </p:blipFill>
        <p:spPr>
          <a:xfrm>
            <a:off x="371342" y="448170"/>
            <a:ext cx="3114808" cy="2899993"/>
          </a:xfrm>
          <a:prstGeom prst="rect">
            <a:avLst/>
          </a:prstGeom>
        </p:spPr>
      </p:pic>
      <p:pic>
        <p:nvPicPr>
          <p:cNvPr id="9" name="Picture 8">
            <a:extLst>
              <a:ext uri="{FF2B5EF4-FFF2-40B4-BE49-F238E27FC236}">
                <a16:creationId xmlns:a16="http://schemas.microsoft.com/office/drawing/2014/main" id="{5A39F76B-ACCB-E798-13ED-4A8900BA7DE1}"/>
              </a:ext>
            </a:extLst>
          </p:cNvPr>
          <p:cNvPicPr>
            <a:picLocks noChangeAspect="1"/>
          </p:cNvPicPr>
          <p:nvPr/>
        </p:nvPicPr>
        <p:blipFill>
          <a:blip r:embed="rId3"/>
          <a:stretch>
            <a:fillRect/>
          </a:stretch>
        </p:blipFill>
        <p:spPr>
          <a:xfrm>
            <a:off x="4086088" y="448169"/>
            <a:ext cx="3160840" cy="2899993"/>
          </a:xfrm>
          <a:prstGeom prst="rect">
            <a:avLst/>
          </a:prstGeom>
        </p:spPr>
      </p:pic>
      <p:pic>
        <p:nvPicPr>
          <p:cNvPr id="11" name="Picture 10">
            <a:extLst>
              <a:ext uri="{FF2B5EF4-FFF2-40B4-BE49-F238E27FC236}">
                <a16:creationId xmlns:a16="http://schemas.microsoft.com/office/drawing/2014/main" id="{BDD83854-01AC-4682-2194-9F355A5ABDBE}"/>
              </a:ext>
            </a:extLst>
          </p:cNvPr>
          <p:cNvPicPr>
            <a:picLocks noChangeAspect="1"/>
          </p:cNvPicPr>
          <p:nvPr/>
        </p:nvPicPr>
        <p:blipFill>
          <a:blip r:embed="rId4"/>
          <a:stretch>
            <a:fillRect/>
          </a:stretch>
        </p:blipFill>
        <p:spPr>
          <a:xfrm>
            <a:off x="7976682" y="448169"/>
            <a:ext cx="3160841" cy="2927281"/>
          </a:xfrm>
          <a:prstGeom prst="rect">
            <a:avLst/>
          </a:prstGeom>
        </p:spPr>
      </p:pic>
      <p:pic>
        <p:nvPicPr>
          <p:cNvPr id="13" name="Picture 12">
            <a:extLst>
              <a:ext uri="{FF2B5EF4-FFF2-40B4-BE49-F238E27FC236}">
                <a16:creationId xmlns:a16="http://schemas.microsoft.com/office/drawing/2014/main" id="{07C529B5-A3FD-8834-0DAA-1BC775B87119}"/>
              </a:ext>
            </a:extLst>
          </p:cNvPr>
          <p:cNvPicPr>
            <a:picLocks noChangeAspect="1"/>
          </p:cNvPicPr>
          <p:nvPr/>
        </p:nvPicPr>
        <p:blipFill>
          <a:blip r:embed="rId5"/>
          <a:stretch>
            <a:fillRect/>
          </a:stretch>
        </p:blipFill>
        <p:spPr>
          <a:xfrm>
            <a:off x="371342" y="3833686"/>
            <a:ext cx="3114808" cy="2899993"/>
          </a:xfrm>
          <a:prstGeom prst="rect">
            <a:avLst/>
          </a:prstGeom>
        </p:spPr>
      </p:pic>
      <p:sp>
        <p:nvSpPr>
          <p:cNvPr id="14" name="TextBox 13">
            <a:extLst>
              <a:ext uri="{FF2B5EF4-FFF2-40B4-BE49-F238E27FC236}">
                <a16:creationId xmlns:a16="http://schemas.microsoft.com/office/drawing/2014/main" id="{14673B15-C06F-F75B-B992-BB2119218BD6}"/>
              </a:ext>
            </a:extLst>
          </p:cNvPr>
          <p:cNvSpPr txBox="1"/>
          <p:nvPr/>
        </p:nvSpPr>
        <p:spPr>
          <a:xfrm>
            <a:off x="1558292" y="124321"/>
            <a:ext cx="740908" cy="369332"/>
          </a:xfrm>
          <a:prstGeom prst="rect">
            <a:avLst/>
          </a:prstGeom>
          <a:noFill/>
        </p:spPr>
        <p:txBody>
          <a:bodyPr wrap="none" rtlCol="0">
            <a:spAutoFit/>
          </a:bodyPr>
          <a:lstStyle/>
          <a:p>
            <a:r>
              <a:rPr lang="en-US" dirty="0"/>
              <a:t>47ms</a:t>
            </a:r>
          </a:p>
        </p:txBody>
      </p:sp>
      <p:sp>
        <p:nvSpPr>
          <p:cNvPr id="15" name="TextBox 14">
            <a:extLst>
              <a:ext uri="{FF2B5EF4-FFF2-40B4-BE49-F238E27FC236}">
                <a16:creationId xmlns:a16="http://schemas.microsoft.com/office/drawing/2014/main" id="{83551E41-55D6-7215-DBC2-B56D21E2423A}"/>
              </a:ext>
            </a:extLst>
          </p:cNvPr>
          <p:cNvSpPr txBox="1"/>
          <p:nvPr/>
        </p:nvSpPr>
        <p:spPr>
          <a:xfrm>
            <a:off x="5296054" y="78837"/>
            <a:ext cx="864339" cy="369332"/>
          </a:xfrm>
          <a:prstGeom prst="rect">
            <a:avLst/>
          </a:prstGeom>
          <a:noFill/>
        </p:spPr>
        <p:txBody>
          <a:bodyPr wrap="none" rtlCol="0">
            <a:spAutoFit/>
          </a:bodyPr>
          <a:lstStyle/>
          <a:p>
            <a:r>
              <a:rPr lang="en-US" dirty="0"/>
              <a:t>177ms</a:t>
            </a:r>
          </a:p>
        </p:txBody>
      </p:sp>
      <p:sp>
        <p:nvSpPr>
          <p:cNvPr id="16" name="TextBox 15">
            <a:extLst>
              <a:ext uri="{FF2B5EF4-FFF2-40B4-BE49-F238E27FC236}">
                <a16:creationId xmlns:a16="http://schemas.microsoft.com/office/drawing/2014/main" id="{F406044D-C26F-F8C0-09FE-ED3A1B1D8FB1}"/>
              </a:ext>
            </a:extLst>
          </p:cNvPr>
          <p:cNvSpPr txBox="1"/>
          <p:nvPr/>
        </p:nvSpPr>
        <p:spPr>
          <a:xfrm>
            <a:off x="9157247" y="78837"/>
            <a:ext cx="864339" cy="369332"/>
          </a:xfrm>
          <a:prstGeom prst="rect">
            <a:avLst/>
          </a:prstGeom>
          <a:noFill/>
        </p:spPr>
        <p:txBody>
          <a:bodyPr wrap="none" rtlCol="0">
            <a:spAutoFit/>
          </a:bodyPr>
          <a:lstStyle/>
          <a:p>
            <a:r>
              <a:rPr lang="en-US" dirty="0"/>
              <a:t>827ms</a:t>
            </a:r>
          </a:p>
        </p:txBody>
      </p:sp>
      <p:sp>
        <p:nvSpPr>
          <p:cNvPr id="17" name="TextBox 16">
            <a:extLst>
              <a:ext uri="{FF2B5EF4-FFF2-40B4-BE49-F238E27FC236}">
                <a16:creationId xmlns:a16="http://schemas.microsoft.com/office/drawing/2014/main" id="{AF783A0E-D346-8DA1-346C-8BDA0F287BB9}"/>
              </a:ext>
            </a:extLst>
          </p:cNvPr>
          <p:cNvSpPr txBox="1"/>
          <p:nvPr/>
        </p:nvSpPr>
        <p:spPr>
          <a:xfrm>
            <a:off x="1558292" y="3429000"/>
            <a:ext cx="853567" cy="369332"/>
          </a:xfrm>
          <a:prstGeom prst="rect">
            <a:avLst/>
          </a:prstGeom>
          <a:noFill/>
        </p:spPr>
        <p:txBody>
          <a:bodyPr wrap="none" rtlCol="0">
            <a:spAutoFit/>
          </a:bodyPr>
          <a:lstStyle/>
          <a:p>
            <a:r>
              <a:rPr lang="en-US" dirty="0"/>
              <a:t>Fusion</a:t>
            </a:r>
          </a:p>
        </p:txBody>
      </p:sp>
      <p:sp>
        <p:nvSpPr>
          <p:cNvPr id="18" name="TextBox 17">
            <a:extLst>
              <a:ext uri="{FF2B5EF4-FFF2-40B4-BE49-F238E27FC236}">
                <a16:creationId xmlns:a16="http://schemas.microsoft.com/office/drawing/2014/main" id="{894AC270-C6A0-6130-35AD-8B8310F30836}"/>
              </a:ext>
            </a:extLst>
          </p:cNvPr>
          <p:cNvSpPr txBox="1"/>
          <p:nvPr/>
        </p:nvSpPr>
        <p:spPr>
          <a:xfrm>
            <a:off x="3857625" y="4086225"/>
            <a:ext cx="8220075" cy="646331"/>
          </a:xfrm>
          <a:prstGeom prst="rect">
            <a:avLst/>
          </a:prstGeom>
          <a:noFill/>
        </p:spPr>
        <p:txBody>
          <a:bodyPr wrap="square" rtlCol="0">
            <a:spAutoFit/>
          </a:bodyPr>
          <a:lstStyle/>
          <a:p>
            <a:pPr marL="285750" indent="-285750">
              <a:buFont typeface="Arial" panose="020B0604020202020204" pitchFamily="34" charset="0"/>
              <a:buChar char="•"/>
            </a:pPr>
            <a:r>
              <a:rPr lang="en-US" dirty="0"/>
              <a:t>Notice the image looks nearly identical to the 827ms image. That is as expected as it had by far the highest weight in the addition equation</a:t>
            </a:r>
          </a:p>
        </p:txBody>
      </p:sp>
    </p:spTree>
    <p:extLst>
      <p:ext uri="{BB962C8B-B14F-4D97-AF65-F5344CB8AC3E}">
        <p14:creationId xmlns:p14="http://schemas.microsoft.com/office/powerpoint/2010/main" val="1866117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C8E2-8793-F664-FCCD-4FD037E4D75C}"/>
              </a:ext>
            </a:extLst>
          </p:cNvPr>
          <p:cNvSpPr>
            <a:spLocks noGrp="1"/>
          </p:cNvSpPr>
          <p:nvPr>
            <p:ph type="title"/>
          </p:nvPr>
        </p:nvSpPr>
        <p:spPr>
          <a:xfrm>
            <a:off x="0" y="0"/>
            <a:ext cx="10515600" cy="434975"/>
          </a:xfrm>
        </p:spPr>
        <p:txBody>
          <a:bodyPr>
            <a:normAutofit fontScale="90000"/>
          </a:bodyPr>
          <a:lstStyle/>
          <a:p>
            <a:r>
              <a:rPr lang="en-US" dirty="0"/>
              <a:t>Saturated</a:t>
            </a:r>
          </a:p>
        </p:txBody>
      </p:sp>
      <p:pic>
        <p:nvPicPr>
          <p:cNvPr id="5" name="Picture 4">
            <a:extLst>
              <a:ext uri="{FF2B5EF4-FFF2-40B4-BE49-F238E27FC236}">
                <a16:creationId xmlns:a16="http://schemas.microsoft.com/office/drawing/2014/main" id="{44A7BCC2-406B-53BA-5C6A-8CFA9D2545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9000" contrast="37000"/>
                    </a14:imgEffect>
                  </a14:imgLayer>
                </a14:imgProps>
              </a:ext>
            </a:extLst>
          </a:blip>
          <a:stretch>
            <a:fillRect/>
          </a:stretch>
        </p:blipFill>
        <p:spPr>
          <a:xfrm>
            <a:off x="1095375" y="3677473"/>
            <a:ext cx="3171825" cy="3180527"/>
          </a:xfrm>
          <a:prstGeom prst="rect">
            <a:avLst/>
          </a:prstGeom>
        </p:spPr>
      </p:pic>
      <p:pic>
        <p:nvPicPr>
          <p:cNvPr id="7" name="Picture 6">
            <a:extLst>
              <a:ext uri="{FF2B5EF4-FFF2-40B4-BE49-F238E27FC236}">
                <a16:creationId xmlns:a16="http://schemas.microsoft.com/office/drawing/2014/main" id="{F21D662B-1733-AFC6-DF4A-A138115A7D8E}"/>
              </a:ext>
            </a:extLst>
          </p:cNvPr>
          <p:cNvPicPr>
            <a:picLocks noChangeAspect="1"/>
          </p:cNvPicPr>
          <p:nvPr/>
        </p:nvPicPr>
        <p:blipFill>
          <a:blip r:embed="rId4"/>
          <a:stretch>
            <a:fillRect/>
          </a:stretch>
        </p:blipFill>
        <p:spPr>
          <a:xfrm>
            <a:off x="1095374" y="434975"/>
            <a:ext cx="3171825" cy="3163135"/>
          </a:xfrm>
          <a:prstGeom prst="rect">
            <a:avLst/>
          </a:prstGeom>
        </p:spPr>
      </p:pic>
      <p:pic>
        <p:nvPicPr>
          <p:cNvPr id="9" name="Picture 8">
            <a:extLst>
              <a:ext uri="{FF2B5EF4-FFF2-40B4-BE49-F238E27FC236}">
                <a16:creationId xmlns:a16="http://schemas.microsoft.com/office/drawing/2014/main" id="{CD69B8DE-52A0-C44A-EBFA-52372B26ECD5}"/>
              </a:ext>
            </a:extLst>
          </p:cNvPr>
          <p:cNvPicPr>
            <a:picLocks noChangeAspect="1"/>
          </p:cNvPicPr>
          <p:nvPr/>
        </p:nvPicPr>
        <p:blipFill>
          <a:blip r:embed="rId5"/>
          <a:stretch>
            <a:fillRect/>
          </a:stretch>
        </p:blipFill>
        <p:spPr>
          <a:xfrm>
            <a:off x="4957245" y="459464"/>
            <a:ext cx="3171825" cy="3193520"/>
          </a:xfrm>
          <a:prstGeom prst="rect">
            <a:avLst/>
          </a:prstGeom>
        </p:spPr>
      </p:pic>
      <p:pic>
        <p:nvPicPr>
          <p:cNvPr id="11" name="Picture 10">
            <a:extLst>
              <a:ext uri="{FF2B5EF4-FFF2-40B4-BE49-F238E27FC236}">
                <a16:creationId xmlns:a16="http://schemas.microsoft.com/office/drawing/2014/main" id="{3AC77B99-928B-C85B-0FBF-0083CD853EC9}"/>
              </a:ext>
            </a:extLst>
          </p:cNvPr>
          <p:cNvPicPr>
            <a:picLocks noChangeAspect="1"/>
          </p:cNvPicPr>
          <p:nvPr/>
        </p:nvPicPr>
        <p:blipFill>
          <a:blip r:embed="rId6"/>
          <a:stretch>
            <a:fillRect/>
          </a:stretch>
        </p:blipFill>
        <p:spPr>
          <a:xfrm>
            <a:off x="8819116" y="514337"/>
            <a:ext cx="3141589" cy="3163136"/>
          </a:xfrm>
          <a:prstGeom prst="rect">
            <a:avLst/>
          </a:prstGeom>
        </p:spPr>
      </p:pic>
      <p:cxnSp>
        <p:nvCxnSpPr>
          <p:cNvPr id="8" name="Straight Arrow Connector 7">
            <a:extLst>
              <a:ext uri="{FF2B5EF4-FFF2-40B4-BE49-F238E27FC236}">
                <a16:creationId xmlns:a16="http://schemas.microsoft.com/office/drawing/2014/main" id="{22304E12-FBBC-4BB9-C8FE-EF16FE9A9F8A}"/>
              </a:ext>
            </a:extLst>
          </p:cNvPr>
          <p:cNvCxnSpPr>
            <a:cxnSpLocks/>
          </p:cNvCxnSpPr>
          <p:nvPr/>
        </p:nvCxnSpPr>
        <p:spPr>
          <a:xfrm flipV="1">
            <a:off x="9023927" y="2770909"/>
            <a:ext cx="1274618" cy="21613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D3B2B7AA-C6E3-9E5B-F808-DD5C474979C4}"/>
              </a:ext>
            </a:extLst>
          </p:cNvPr>
          <p:cNvSpPr txBox="1"/>
          <p:nvPr/>
        </p:nvSpPr>
        <p:spPr>
          <a:xfrm>
            <a:off x="6937407" y="5006109"/>
            <a:ext cx="5023298" cy="369332"/>
          </a:xfrm>
          <a:prstGeom prst="rect">
            <a:avLst/>
          </a:prstGeom>
          <a:noFill/>
        </p:spPr>
        <p:txBody>
          <a:bodyPr wrap="none" rtlCol="0">
            <a:spAutoFit/>
          </a:bodyPr>
          <a:lstStyle/>
          <a:p>
            <a:r>
              <a:rPr lang="en-US" dirty="0"/>
              <a:t>Many regions where pixels are saturated in image</a:t>
            </a:r>
          </a:p>
        </p:txBody>
      </p:sp>
    </p:spTree>
    <p:extLst>
      <p:ext uri="{BB962C8B-B14F-4D97-AF65-F5344CB8AC3E}">
        <p14:creationId xmlns:p14="http://schemas.microsoft.com/office/powerpoint/2010/main" val="432959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A0B203-2AE3-FC7C-EAC3-3545C3483E27}"/>
              </a:ext>
            </a:extLst>
          </p:cNvPr>
          <p:cNvPicPr>
            <a:picLocks noChangeAspect="1"/>
          </p:cNvPicPr>
          <p:nvPr/>
        </p:nvPicPr>
        <p:blipFill>
          <a:blip r:embed="rId2"/>
          <a:stretch>
            <a:fillRect/>
          </a:stretch>
        </p:blipFill>
        <p:spPr>
          <a:xfrm>
            <a:off x="935699" y="601033"/>
            <a:ext cx="4602065" cy="6412024"/>
          </a:xfrm>
          <a:prstGeom prst="rect">
            <a:avLst/>
          </a:prstGeom>
        </p:spPr>
      </p:pic>
      <p:sp>
        <p:nvSpPr>
          <p:cNvPr id="2" name="Title 1">
            <a:extLst>
              <a:ext uri="{FF2B5EF4-FFF2-40B4-BE49-F238E27FC236}">
                <a16:creationId xmlns:a16="http://schemas.microsoft.com/office/drawing/2014/main" id="{1C34210A-8F08-0AB6-E98F-264D55265A65}"/>
              </a:ext>
            </a:extLst>
          </p:cNvPr>
          <p:cNvSpPr>
            <a:spLocks noGrp="1"/>
          </p:cNvSpPr>
          <p:nvPr>
            <p:ph type="title"/>
          </p:nvPr>
        </p:nvSpPr>
        <p:spPr>
          <a:xfrm>
            <a:off x="-52705" y="0"/>
            <a:ext cx="10515600" cy="601033"/>
          </a:xfrm>
        </p:spPr>
        <p:txBody>
          <a:bodyPr>
            <a:normAutofit fontScale="90000"/>
          </a:bodyPr>
          <a:lstStyle/>
          <a:p>
            <a:r>
              <a:rPr lang="en-US" dirty="0"/>
              <a:t>Auto Focus</a:t>
            </a:r>
          </a:p>
        </p:txBody>
      </p:sp>
      <p:sp>
        <p:nvSpPr>
          <p:cNvPr id="16" name="TextBox 15">
            <a:extLst>
              <a:ext uri="{FF2B5EF4-FFF2-40B4-BE49-F238E27FC236}">
                <a16:creationId xmlns:a16="http://schemas.microsoft.com/office/drawing/2014/main" id="{B6D740AB-4340-298A-A04D-7C2BFBC4D42A}"/>
              </a:ext>
            </a:extLst>
          </p:cNvPr>
          <p:cNvSpPr txBox="1"/>
          <p:nvPr/>
        </p:nvSpPr>
        <p:spPr>
          <a:xfrm>
            <a:off x="6517223" y="-122371"/>
            <a:ext cx="3746282" cy="338554"/>
          </a:xfrm>
          <a:prstGeom prst="rect">
            <a:avLst/>
          </a:prstGeom>
          <a:noFill/>
        </p:spPr>
        <p:txBody>
          <a:bodyPr wrap="none" rtlCol="0">
            <a:spAutoFit/>
          </a:bodyPr>
          <a:lstStyle/>
          <a:p>
            <a:r>
              <a:rPr lang="en-US" sz="1600" dirty="0">
                <a:solidFill>
                  <a:schemeClr val="bg1"/>
                </a:solidFill>
              </a:rPr>
              <a:t>Apply shift to Focus Map for all channels</a:t>
            </a:r>
          </a:p>
        </p:txBody>
      </p:sp>
      <p:pic>
        <p:nvPicPr>
          <p:cNvPr id="7" name="Picture 6">
            <a:extLst>
              <a:ext uri="{FF2B5EF4-FFF2-40B4-BE49-F238E27FC236}">
                <a16:creationId xmlns:a16="http://schemas.microsoft.com/office/drawing/2014/main" id="{46D32401-3789-70B4-FF6B-3D1EDFABB064}"/>
              </a:ext>
            </a:extLst>
          </p:cNvPr>
          <p:cNvPicPr>
            <a:picLocks noChangeAspect="1"/>
          </p:cNvPicPr>
          <p:nvPr/>
        </p:nvPicPr>
        <p:blipFill>
          <a:blip r:embed="rId3"/>
          <a:stretch>
            <a:fillRect/>
          </a:stretch>
        </p:blipFill>
        <p:spPr>
          <a:xfrm>
            <a:off x="5542622" y="1731561"/>
            <a:ext cx="6649378" cy="1200318"/>
          </a:xfrm>
          <a:prstGeom prst="rect">
            <a:avLst/>
          </a:prstGeom>
        </p:spPr>
      </p:pic>
      <p:sp>
        <p:nvSpPr>
          <p:cNvPr id="8" name="TextBox 7">
            <a:extLst>
              <a:ext uri="{FF2B5EF4-FFF2-40B4-BE49-F238E27FC236}">
                <a16:creationId xmlns:a16="http://schemas.microsoft.com/office/drawing/2014/main" id="{9BFA95BD-4715-0328-A66A-25D727C473AA}"/>
              </a:ext>
            </a:extLst>
          </p:cNvPr>
          <p:cNvSpPr txBox="1"/>
          <p:nvPr/>
        </p:nvSpPr>
        <p:spPr>
          <a:xfrm>
            <a:off x="7579917" y="1146656"/>
            <a:ext cx="1620893" cy="400110"/>
          </a:xfrm>
          <a:prstGeom prst="rect">
            <a:avLst/>
          </a:prstGeom>
          <a:noFill/>
        </p:spPr>
        <p:txBody>
          <a:bodyPr wrap="none" rtlCol="0">
            <a:spAutoFit/>
          </a:bodyPr>
          <a:lstStyle/>
          <a:p>
            <a:r>
              <a:rPr lang="en-US" sz="2000" b="1" u="sng" dirty="0"/>
              <a:t>Focus Score</a:t>
            </a: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093DB10-06CF-AF9F-9520-D64CEAC3F8A7}"/>
                  </a:ext>
                </a:extLst>
              </p:cNvPr>
              <p:cNvSpPr txBox="1"/>
              <p:nvPr/>
            </p:nvSpPr>
            <p:spPr>
              <a:xfrm>
                <a:off x="6049693" y="2973803"/>
                <a:ext cx="5237652" cy="29892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𝐵</m:t>
                          </m:r>
                        </m:e>
                        <m:sub>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sub>
                      </m:sSub>
                      <m:r>
                        <a:rPr lang="en-US" b="0" i="1" smtClean="0">
                          <a:latin typeface="Cambria Math" panose="02040503050406030204" pitchFamily="18" charset="0"/>
                        </a:rPr>
                        <m:t>=0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𝑛𝑜</m:t>
                      </m:r>
                      <m:r>
                        <a:rPr lang="en-US" b="0" i="1" smtClean="0">
                          <a:latin typeface="Cambria Math" panose="02040503050406030204" pitchFamily="18" charset="0"/>
                        </a:rPr>
                        <m:t> </m:t>
                      </m:r>
                      <m:r>
                        <a:rPr lang="en-US" b="0" i="1" smtClean="0">
                          <a:latin typeface="Cambria Math" panose="02040503050406030204" pitchFamily="18" charset="0"/>
                        </a:rPr>
                        <m:t>𝑛𝑢𝑐𝑙𝑒𝑖</m:t>
                      </m:r>
                      <m:r>
                        <a:rPr lang="en-US" b="0" i="1" smtClean="0">
                          <a:latin typeface="Cambria Math" panose="02040503050406030204" pitchFamily="18" charset="0"/>
                        </a:rPr>
                        <m:t> </m:t>
                      </m:r>
                      <m:r>
                        <a:rPr lang="en-US" b="0" i="1" smtClean="0">
                          <a:latin typeface="Cambria Math" panose="02040503050406030204" pitchFamily="18" charset="0"/>
                        </a:rPr>
                        <m:t>𝑝𝑟𝑒𝑠𝑒𝑛𝑡</m:t>
                      </m:r>
                      <m:r>
                        <a:rPr lang="en-US" b="0" i="1" smtClean="0">
                          <a:latin typeface="Cambria Math" panose="02040503050406030204" pitchFamily="18" charset="0"/>
                        </a:rPr>
                        <m:t>, =1 </m:t>
                      </m:r>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𝑛𝑢𝑐𝑒𝑙𝑖</m:t>
                      </m:r>
                      <m:r>
                        <a:rPr lang="en-US" b="0" i="1" smtClean="0">
                          <a:latin typeface="Cambria Math" panose="02040503050406030204" pitchFamily="18" charset="0"/>
                        </a:rPr>
                        <m:t> </m:t>
                      </m:r>
                      <m:r>
                        <a:rPr lang="en-US" b="0" i="1" smtClean="0">
                          <a:latin typeface="Cambria Math" panose="02040503050406030204" pitchFamily="18" charset="0"/>
                        </a:rPr>
                        <m:t>𝑝𝑟𝑒𝑠𝑒𝑛𝑡</m:t>
                      </m:r>
                    </m:oMath>
                  </m:oMathPara>
                </a14:m>
                <a:endParaRPr lang="en-US" dirty="0"/>
              </a:p>
            </p:txBody>
          </p:sp>
        </mc:Choice>
        <mc:Fallback>
          <p:sp>
            <p:nvSpPr>
              <p:cNvPr id="9" name="TextBox 8">
                <a:extLst>
                  <a:ext uri="{FF2B5EF4-FFF2-40B4-BE49-F238E27FC236}">
                    <a16:creationId xmlns:a16="http://schemas.microsoft.com/office/drawing/2014/main" id="{3093DB10-06CF-AF9F-9520-D64CEAC3F8A7}"/>
                  </a:ext>
                </a:extLst>
              </p:cNvPr>
              <p:cNvSpPr txBox="1">
                <a:spLocks noRot="1" noChangeAspect="1" noMove="1" noResize="1" noEditPoints="1" noAdjustHandles="1" noChangeArrowheads="1" noChangeShapeType="1" noTextEdit="1"/>
              </p:cNvSpPr>
              <p:nvPr/>
            </p:nvSpPr>
            <p:spPr>
              <a:xfrm>
                <a:off x="6049693" y="2973803"/>
                <a:ext cx="5237652" cy="298928"/>
              </a:xfrm>
              <a:prstGeom prst="rect">
                <a:avLst/>
              </a:prstGeom>
              <a:blipFill>
                <a:blip r:embed="rId4"/>
                <a:stretch>
                  <a:fillRect l="-581" r="-930" b="-26531"/>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31260C09-AD59-D2AE-3FAE-0E26CBAB5BA3}"/>
              </a:ext>
            </a:extLst>
          </p:cNvPr>
          <p:cNvCxnSpPr>
            <a:cxnSpLocks/>
          </p:cNvCxnSpPr>
          <p:nvPr/>
        </p:nvCxnSpPr>
        <p:spPr>
          <a:xfrm flipV="1">
            <a:off x="7010400" y="2573410"/>
            <a:ext cx="2485046" cy="12336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A83D337B-3C0B-9F5B-C4CC-7A0DC255AF2E}"/>
              </a:ext>
            </a:extLst>
          </p:cNvPr>
          <p:cNvSpPr txBox="1"/>
          <p:nvPr/>
        </p:nvSpPr>
        <p:spPr>
          <a:xfrm>
            <a:off x="5115782" y="3779172"/>
            <a:ext cx="3262624" cy="369332"/>
          </a:xfrm>
          <a:prstGeom prst="rect">
            <a:avLst/>
          </a:prstGeom>
          <a:noFill/>
        </p:spPr>
        <p:txBody>
          <a:bodyPr wrap="none" rtlCol="0">
            <a:spAutoFit/>
          </a:bodyPr>
          <a:lstStyle/>
          <a:p>
            <a:r>
              <a:rPr lang="en-US" dirty="0"/>
              <a:t>Maximize score for DAPI image </a:t>
            </a:r>
          </a:p>
        </p:txBody>
      </p:sp>
      <p:sp>
        <p:nvSpPr>
          <p:cNvPr id="19" name="TextBox 18">
            <a:extLst>
              <a:ext uri="{FF2B5EF4-FFF2-40B4-BE49-F238E27FC236}">
                <a16:creationId xmlns:a16="http://schemas.microsoft.com/office/drawing/2014/main" id="{8747BFDD-5B06-15D2-A90E-8DABFC74E8A0}"/>
              </a:ext>
            </a:extLst>
          </p:cNvPr>
          <p:cNvSpPr txBox="1"/>
          <p:nvPr/>
        </p:nvSpPr>
        <p:spPr>
          <a:xfrm>
            <a:off x="5755862" y="5054655"/>
            <a:ext cx="3417730" cy="369332"/>
          </a:xfrm>
          <a:prstGeom prst="rect">
            <a:avLst/>
          </a:prstGeom>
          <a:noFill/>
        </p:spPr>
        <p:txBody>
          <a:bodyPr wrap="none" rtlCol="0">
            <a:spAutoFit/>
          </a:bodyPr>
          <a:lstStyle/>
          <a:p>
            <a:r>
              <a:rPr lang="en-US" dirty="0"/>
              <a:t>Reduce weight due to brightness</a:t>
            </a:r>
          </a:p>
        </p:txBody>
      </p:sp>
      <p:cxnSp>
        <p:nvCxnSpPr>
          <p:cNvPr id="20" name="Straight Arrow Connector 19">
            <a:extLst>
              <a:ext uri="{FF2B5EF4-FFF2-40B4-BE49-F238E27FC236}">
                <a16:creationId xmlns:a16="http://schemas.microsoft.com/office/drawing/2014/main" id="{EA0FCDDE-2407-5D20-62E8-0BA38EE92A97}"/>
              </a:ext>
            </a:extLst>
          </p:cNvPr>
          <p:cNvCxnSpPr>
            <a:cxnSpLocks/>
            <a:stCxn id="19" idx="0"/>
          </p:cNvCxnSpPr>
          <p:nvPr/>
        </p:nvCxnSpPr>
        <p:spPr>
          <a:xfrm flipV="1">
            <a:off x="7464727" y="2872790"/>
            <a:ext cx="2696790" cy="218186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3EEE4EA7-59FD-D088-F4CA-F927EE456839}"/>
              </a:ext>
            </a:extLst>
          </p:cNvPr>
          <p:cNvSpPr txBox="1"/>
          <p:nvPr/>
        </p:nvSpPr>
        <p:spPr>
          <a:xfrm>
            <a:off x="9139170" y="4299375"/>
            <a:ext cx="3476651" cy="646331"/>
          </a:xfrm>
          <a:prstGeom prst="rect">
            <a:avLst/>
          </a:prstGeom>
          <a:noFill/>
        </p:spPr>
        <p:txBody>
          <a:bodyPr wrap="square" rtlCol="0">
            <a:spAutoFit/>
          </a:bodyPr>
          <a:lstStyle/>
          <a:p>
            <a:r>
              <a:rPr lang="en-US" dirty="0"/>
              <a:t>Only  Score where object of interest exist</a:t>
            </a:r>
          </a:p>
        </p:txBody>
      </p:sp>
      <p:cxnSp>
        <p:nvCxnSpPr>
          <p:cNvPr id="24" name="Straight Arrow Connector 23">
            <a:extLst>
              <a:ext uri="{FF2B5EF4-FFF2-40B4-BE49-F238E27FC236}">
                <a16:creationId xmlns:a16="http://schemas.microsoft.com/office/drawing/2014/main" id="{42F47A65-A8B7-AD18-6BFD-93DFDDF44B93}"/>
              </a:ext>
            </a:extLst>
          </p:cNvPr>
          <p:cNvCxnSpPr>
            <a:cxnSpLocks/>
          </p:cNvCxnSpPr>
          <p:nvPr/>
        </p:nvCxnSpPr>
        <p:spPr>
          <a:xfrm flipV="1">
            <a:off x="10704490" y="2835189"/>
            <a:ext cx="1053063" cy="146418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6521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1739B-DF47-DC1F-94FB-53B087AB2979}"/>
              </a:ext>
            </a:extLst>
          </p:cNvPr>
          <p:cNvSpPr>
            <a:spLocks noGrp="1"/>
          </p:cNvSpPr>
          <p:nvPr>
            <p:ph type="title"/>
          </p:nvPr>
        </p:nvSpPr>
        <p:spPr>
          <a:xfrm>
            <a:off x="0" y="0"/>
            <a:ext cx="10515600" cy="595457"/>
          </a:xfrm>
        </p:spPr>
        <p:txBody>
          <a:bodyPr>
            <a:normAutofit fontScale="90000"/>
          </a:bodyPr>
          <a:lstStyle/>
          <a:p>
            <a:r>
              <a:rPr lang="en-US" dirty="0"/>
              <a:t>Pre-Processing</a:t>
            </a:r>
          </a:p>
        </p:txBody>
      </p:sp>
      <p:sp>
        <p:nvSpPr>
          <p:cNvPr id="4" name="TextBox 3">
            <a:extLst>
              <a:ext uri="{FF2B5EF4-FFF2-40B4-BE49-F238E27FC236}">
                <a16:creationId xmlns:a16="http://schemas.microsoft.com/office/drawing/2014/main" id="{025E8FA2-9779-D7CD-DB2E-C0CCC954A1C4}"/>
              </a:ext>
            </a:extLst>
          </p:cNvPr>
          <p:cNvSpPr txBox="1"/>
          <p:nvPr/>
        </p:nvSpPr>
        <p:spPr>
          <a:xfrm>
            <a:off x="221671" y="1303320"/>
            <a:ext cx="8848437" cy="2308324"/>
          </a:xfrm>
          <a:prstGeom prst="rect">
            <a:avLst/>
          </a:prstGeom>
          <a:noFill/>
        </p:spPr>
        <p:txBody>
          <a:bodyPr wrap="square" rtlCol="0">
            <a:spAutoFit/>
          </a:bodyPr>
          <a:lstStyle/>
          <a:p>
            <a:pPr marL="285750" indent="-285750">
              <a:buFont typeface="Arial" panose="020B0604020202020204" pitchFamily="34" charset="0"/>
              <a:buChar char="•"/>
            </a:pPr>
            <a:r>
              <a:rPr lang="en-US" b="1" dirty="0"/>
              <a:t>Each step should address a correctable issue in the acquisition of the images</a:t>
            </a:r>
          </a:p>
          <a:p>
            <a:pPr marL="285750" indent="-285750">
              <a:buFont typeface="Arial" panose="020B0604020202020204" pitchFamily="34" charset="0"/>
              <a:buChar char="•"/>
            </a:pPr>
            <a:r>
              <a:rPr lang="en-US" dirty="0"/>
              <a:t>Our widefield system has unevenness in the excitation illumination field</a:t>
            </a:r>
          </a:p>
          <a:p>
            <a:pPr marL="285750" indent="-285750">
              <a:buFont typeface="Arial" panose="020B0604020202020204" pitchFamily="34" charset="0"/>
              <a:buChar char="•"/>
            </a:pPr>
            <a:r>
              <a:rPr lang="en-US" dirty="0"/>
              <a:t>We get a good amount of background from reflected photons, autofluorescence, etc.</a:t>
            </a:r>
          </a:p>
          <a:p>
            <a:pPr marL="285750" indent="-285750">
              <a:buFont typeface="Arial" panose="020B0604020202020204" pitchFamily="34" charset="0"/>
              <a:buChar char="•"/>
            </a:pPr>
            <a:r>
              <a:rPr lang="en-US" dirty="0"/>
              <a:t> HDR results in 32 bit images, but needs converted back down to 16 range for the stitching program to handle (</a:t>
            </a:r>
            <a:r>
              <a:rPr lang="en-US" dirty="0" err="1"/>
              <a:t>McMicro</a:t>
            </a:r>
            <a:r>
              <a:rPr lang="en-US" dirty="0"/>
              <a:t>)</a:t>
            </a:r>
          </a:p>
          <a:p>
            <a:pPr marL="285750" indent="-285750">
              <a:buFont typeface="Arial" panose="020B0604020202020204" pitchFamily="34" charset="0"/>
              <a:buChar char="•"/>
            </a:pPr>
            <a:r>
              <a:rPr lang="en-US" dirty="0"/>
              <a:t>TIF stacks needs created and OME metadata added into it in order for </a:t>
            </a:r>
            <a:r>
              <a:rPr lang="en-US" dirty="0" err="1"/>
              <a:t>McMicro</a:t>
            </a:r>
            <a:r>
              <a:rPr lang="en-US" dirty="0"/>
              <a:t> to be able to parse the images and align and stitch them together (Ashlar)</a:t>
            </a:r>
          </a:p>
          <a:p>
            <a:pPr marL="285750" indent="-285750">
              <a:buFont typeface="Arial" panose="020B0604020202020204" pitchFamily="34" charset="0"/>
              <a:buChar char="•"/>
            </a:pPr>
            <a:endParaRPr lang="en-US" dirty="0"/>
          </a:p>
        </p:txBody>
      </p:sp>
      <p:sp>
        <p:nvSpPr>
          <p:cNvPr id="5" name="Rectangle 4">
            <a:extLst>
              <a:ext uri="{FF2B5EF4-FFF2-40B4-BE49-F238E27FC236}">
                <a16:creationId xmlns:a16="http://schemas.microsoft.com/office/drawing/2014/main" id="{1F4FF407-0E04-C5D3-9FC0-6D76BBDC476A}"/>
              </a:ext>
            </a:extLst>
          </p:cNvPr>
          <p:cNvSpPr/>
          <p:nvPr/>
        </p:nvSpPr>
        <p:spPr>
          <a:xfrm>
            <a:off x="415635" y="4319507"/>
            <a:ext cx="2220956" cy="1365135"/>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BaSiC</a:t>
            </a:r>
            <a:endParaRPr lang="en-US" dirty="0"/>
          </a:p>
        </p:txBody>
      </p:sp>
      <p:sp>
        <p:nvSpPr>
          <p:cNvPr id="6" name="Rectangle 5">
            <a:extLst>
              <a:ext uri="{FF2B5EF4-FFF2-40B4-BE49-F238E27FC236}">
                <a16:creationId xmlns:a16="http://schemas.microsoft.com/office/drawing/2014/main" id="{384FF9A1-C444-5DE4-7995-AC5A91D7D4C2}"/>
              </a:ext>
            </a:extLst>
          </p:cNvPr>
          <p:cNvSpPr/>
          <p:nvPr/>
        </p:nvSpPr>
        <p:spPr>
          <a:xfrm>
            <a:off x="3412640" y="4319507"/>
            <a:ext cx="2220956" cy="1365135"/>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Dark Frame Subtraction</a:t>
            </a:r>
          </a:p>
        </p:txBody>
      </p:sp>
      <p:sp>
        <p:nvSpPr>
          <p:cNvPr id="7" name="Rectangle 6">
            <a:extLst>
              <a:ext uri="{FF2B5EF4-FFF2-40B4-BE49-F238E27FC236}">
                <a16:creationId xmlns:a16="http://schemas.microsoft.com/office/drawing/2014/main" id="{2C010C3C-39D2-1826-6BB2-662C56DD10A7}"/>
              </a:ext>
            </a:extLst>
          </p:cNvPr>
          <p:cNvSpPr/>
          <p:nvPr/>
        </p:nvSpPr>
        <p:spPr>
          <a:xfrm>
            <a:off x="6571671" y="4319507"/>
            <a:ext cx="2220956" cy="1365135"/>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32bit-16bit compression</a:t>
            </a:r>
          </a:p>
        </p:txBody>
      </p:sp>
      <p:cxnSp>
        <p:nvCxnSpPr>
          <p:cNvPr id="8" name="Straight Arrow Connector 7">
            <a:extLst>
              <a:ext uri="{FF2B5EF4-FFF2-40B4-BE49-F238E27FC236}">
                <a16:creationId xmlns:a16="http://schemas.microsoft.com/office/drawing/2014/main" id="{021A9562-7E36-0E17-D689-9C5738EDCF9F}"/>
              </a:ext>
            </a:extLst>
          </p:cNvPr>
          <p:cNvCxnSpPr>
            <a:cxnSpLocks/>
            <a:stCxn id="5" idx="3"/>
          </p:cNvCxnSpPr>
          <p:nvPr/>
        </p:nvCxnSpPr>
        <p:spPr>
          <a:xfrm>
            <a:off x="2636591" y="5002075"/>
            <a:ext cx="68349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8310B026-0408-C1DF-8ABC-45AF8DEDF348}"/>
              </a:ext>
            </a:extLst>
          </p:cNvPr>
          <p:cNvCxnSpPr>
            <a:cxnSpLocks/>
            <a:stCxn id="6" idx="3"/>
          </p:cNvCxnSpPr>
          <p:nvPr/>
        </p:nvCxnSpPr>
        <p:spPr>
          <a:xfrm>
            <a:off x="5633596" y="5002075"/>
            <a:ext cx="79914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586D355D-AA0F-B390-4662-628AA15F6C5B}"/>
              </a:ext>
            </a:extLst>
          </p:cNvPr>
          <p:cNvSpPr/>
          <p:nvPr/>
        </p:nvSpPr>
        <p:spPr>
          <a:xfrm>
            <a:off x="9633525" y="4319507"/>
            <a:ext cx="2220956" cy="1365135"/>
          </a:xfrm>
          <a:prstGeom prst="rect">
            <a:avLst/>
          </a:prstGeom>
          <a:solidFill>
            <a:schemeClr val="accent5">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OME-TIF stack organized for </a:t>
            </a:r>
            <a:r>
              <a:rPr lang="en-US" dirty="0" err="1"/>
              <a:t>McMicro</a:t>
            </a:r>
            <a:endParaRPr lang="en-US" dirty="0"/>
          </a:p>
        </p:txBody>
      </p:sp>
      <p:cxnSp>
        <p:nvCxnSpPr>
          <p:cNvPr id="18" name="Straight Arrow Connector 17">
            <a:extLst>
              <a:ext uri="{FF2B5EF4-FFF2-40B4-BE49-F238E27FC236}">
                <a16:creationId xmlns:a16="http://schemas.microsoft.com/office/drawing/2014/main" id="{1A37375F-3B09-425C-F05E-00600AD542AB}"/>
              </a:ext>
            </a:extLst>
          </p:cNvPr>
          <p:cNvCxnSpPr>
            <a:cxnSpLocks/>
          </p:cNvCxnSpPr>
          <p:nvPr/>
        </p:nvCxnSpPr>
        <p:spPr>
          <a:xfrm>
            <a:off x="8792627" y="5002074"/>
            <a:ext cx="799140" cy="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8636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C0DD-8F5E-1C51-2545-F8558DC09226}"/>
              </a:ext>
            </a:extLst>
          </p:cNvPr>
          <p:cNvSpPr>
            <a:spLocks noGrp="1"/>
          </p:cNvSpPr>
          <p:nvPr>
            <p:ph type="title"/>
          </p:nvPr>
        </p:nvSpPr>
        <p:spPr>
          <a:xfrm>
            <a:off x="838200" y="365125"/>
            <a:ext cx="10515600" cy="601033"/>
          </a:xfrm>
        </p:spPr>
        <p:txBody>
          <a:bodyPr>
            <a:normAutofit fontScale="90000"/>
          </a:bodyPr>
          <a:lstStyle/>
          <a:p>
            <a:r>
              <a:rPr lang="en-US" dirty="0"/>
              <a:t>What is good enough flat field illumination?</a:t>
            </a:r>
          </a:p>
        </p:txBody>
      </p:sp>
      <p:sp>
        <p:nvSpPr>
          <p:cNvPr id="3" name="Content Placeholder 2">
            <a:extLst>
              <a:ext uri="{FF2B5EF4-FFF2-40B4-BE49-F238E27FC236}">
                <a16:creationId xmlns:a16="http://schemas.microsoft.com/office/drawing/2014/main" id="{EF615AAE-5A07-625D-2BF1-0E88A70C74F1}"/>
              </a:ext>
            </a:extLst>
          </p:cNvPr>
          <p:cNvSpPr>
            <a:spLocks noGrp="1"/>
          </p:cNvSpPr>
          <p:nvPr>
            <p:ph idx="1"/>
          </p:nvPr>
        </p:nvSpPr>
        <p:spPr>
          <a:xfrm>
            <a:off x="0" y="1437709"/>
            <a:ext cx="3617343" cy="5106838"/>
          </a:xfrm>
        </p:spPr>
        <p:txBody>
          <a:bodyPr>
            <a:normAutofit/>
          </a:bodyPr>
          <a:lstStyle/>
          <a:p>
            <a:r>
              <a:rPr lang="en-US" sz="2000" dirty="0"/>
              <a:t>Its hard to find standards for this thing. Iain from </a:t>
            </a:r>
            <a:r>
              <a:rPr lang="en-US" sz="2000" dirty="0" err="1"/>
              <a:t>Lumencor</a:t>
            </a:r>
            <a:r>
              <a:rPr lang="en-US" sz="2000" dirty="0"/>
              <a:t> said 20% roll off is acceptable, but didn’t seem confident in it. </a:t>
            </a:r>
          </a:p>
          <a:p>
            <a:r>
              <a:rPr lang="en-US" sz="2000" dirty="0"/>
              <a:t>Doubtful industry standard exists</a:t>
            </a:r>
          </a:p>
          <a:p>
            <a:r>
              <a:rPr lang="en-US" sz="2000" dirty="0"/>
              <a:t>Given standards don’t seem to exist, what does the illumination profile look like on a professionally installed and engineered microscope that has recently been installed, look like?</a:t>
            </a:r>
          </a:p>
        </p:txBody>
      </p:sp>
      <p:pic>
        <p:nvPicPr>
          <p:cNvPr id="5" name="Picture 4">
            <a:extLst>
              <a:ext uri="{FF2B5EF4-FFF2-40B4-BE49-F238E27FC236}">
                <a16:creationId xmlns:a16="http://schemas.microsoft.com/office/drawing/2014/main" id="{61EF4921-425C-6041-0CD5-406D0E1B8736}"/>
              </a:ext>
            </a:extLst>
          </p:cNvPr>
          <p:cNvPicPr>
            <a:picLocks noChangeAspect="1"/>
          </p:cNvPicPr>
          <p:nvPr/>
        </p:nvPicPr>
        <p:blipFill>
          <a:blip r:embed="rId2"/>
          <a:stretch>
            <a:fillRect/>
          </a:stretch>
        </p:blipFill>
        <p:spPr>
          <a:xfrm>
            <a:off x="3694981" y="1437709"/>
            <a:ext cx="8497019" cy="4327637"/>
          </a:xfrm>
          <a:prstGeom prst="rect">
            <a:avLst/>
          </a:prstGeom>
        </p:spPr>
      </p:pic>
      <p:sp>
        <p:nvSpPr>
          <p:cNvPr id="6" name="TextBox 5">
            <a:extLst>
              <a:ext uri="{FF2B5EF4-FFF2-40B4-BE49-F238E27FC236}">
                <a16:creationId xmlns:a16="http://schemas.microsoft.com/office/drawing/2014/main" id="{658B443C-5636-7A1A-327F-4E1A428BB7EB}"/>
              </a:ext>
            </a:extLst>
          </p:cNvPr>
          <p:cNvSpPr txBox="1"/>
          <p:nvPr/>
        </p:nvSpPr>
        <p:spPr>
          <a:xfrm>
            <a:off x="3355675" y="5867565"/>
            <a:ext cx="8600536"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DAPI slide on Leica Thunder widefield system with </a:t>
            </a:r>
            <a:r>
              <a:rPr lang="en-US" dirty="0" err="1"/>
              <a:t>lumencor</a:t>
            </a:r>
            <a:r>
              <a:rPr lang="en-US" dirty="0"/>
              <a:t> light engine and 3mm LLG</a:t>
            </a:r>
          </a:p>
          <a:p>
            <a:pPr marL="285750" indent="-285750">
              <a:buFont typeface="Arial" panose="020B0604020202020204" pitchFamily="34" charset="0"/>
              <a:buChar char="•"/>
            </a:pPr>
            <a:r>
              <a:rPr lang="en-US" dirty="0"/>
              <a:t>Camera is 2048x2048 (6.5um pixels) and objective was 10x</a:t>
            </a:r>
          </a:p>
        </p:txBody>
      </p:sp>
    </p:spTree>
    <p:extLst>
      <p:ext uri="{BB962C8B-B14F-4D97-AF65-F5344CB8AC3E}">
        <p14:creationId xmlns:p14="http://schemas.microsoft.com/office/powerpoint/2010/main" val="2025951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4728-0BBC-6D5F-674D-C8F93F49A1BB}"/>
              </a:ext>
            </a:extLst>
          </p:cNvPr>
          <p:cNvSpPr>
            <a:spLocks noGrp="1"/>
          </p:cNvSpPr>
          <p:nvPr>
            <p:ph type="title"/>
          </p:nvPr>
        </p:nvSpPr>
        <p:spPr>
          <a:xfrm>
            <a:off x="-14377" y="-38259"/>
            <a:ext cx="10515600" cy="592407"/>
          </a:xfrm>
        </p:spPr>
        <p:txBody>
          <a:bodyPr>
            <a:normAutofit fontScale="90000"/>
          </a:bodyPr>
          <a:lstStyle/>
          <a:p>
            <a:r>
              <a:rPr lang="en-US" dirty="0" err="1"/>
              <a:t>BaSiC</a:t>
            </a:r>
            <a:r>
              <a:rPr lang="en-US" dirty="0"/>
              <a:t> Demo</a:t>
            </a:r>
          </a:p>
        </p:txBody>
      </p:sp>
      <p:pic>
        <p:nvPicPr>
          <p:cNvPr id="5" name="Picture 4">
            <a:extLst>
              <a:ext uri="{FF2B5EF4-FFF2-40B4-BE49-F238E27FC236}">
                <a16:creationId xmlns:a16="http://schemas.microsoft.com/office/drawing/2014/main" id="{D0CFF62E-D5D3-7BF3-E527-F3901715CDCE}"/>
              </a:ext>
            </a:extLst>
          </p:cNvPr>
          <p:cNvPicPr>
            <a:picLocks noChangeAspect="1"/>
          </p:cNvPicPr>
          <p:nvPr/>
        </p:nvPicPr>
        <p:blipFill>
          <a:blip r:embed="rId2"/>
          <a:stretch>
            <a:fillRect/>
          </a:stretch>
        </p:blipFill>
        <p:spPr>
          <a:xfrm>
            <a:off x="1316966" y="3662913"/>
            <a:ext cx="9558068" cy="3195087"/>
          </a:xfrm>
          <a:prstGeom prst="rect">
            <a:avLst/>
          </a:prstGeom>
        </p:spPr>
      </p:pic>
      <p:pic>
        <p:nvPicPr>
          <p:cNvPr id="7" name="Picture 6">
            <a:extLst>
              <a:ext uri="{FF2B5EF4-FFF2-40B4-BE49-F238E27FC236}">
                <a16:creationId xmlns:a16="http://schemas.microsoft.com/office/drawing/2014/main" id="{FF379427-ABAC-10D5-873F-6B9179C6BC78}"/>
              </a:ext>
            </a:extLst>
          </p:cNvPr>
          <p:cNvPicPr>
            <a:picLocks noChangeAspect="1"/>
          </p:cNvPicPr>
          <p:nvPr/>
        </p:nvPicPr>
        <p:blipFill>
          <a:blip r:embed="rId3"/>
          <a:stretch>
            <a:fillRect/>
          </a:stretch>
        </p:blipFill>
        <p:spPr>
          <a:xfrm>
            <a:off x="6324513" y="997351"/>
            <a:ext cx="4550521" cy="2665562"/>
          </a:xfrm>
          <a:prstGeom prst="rect">
            <a:avLst/>
          </a:prstGeom>
        </p:spPr>
      </p:pic>
      <p:pic>
        <p:nvPicPr>
          <p:cNvPr id="9" name="Picture 8">
            <a:extLst>
              <a:ext uri="{FF2B5EF4-FFF2-40B4-BE49-F238E27FC236}">
                <a16:creationId xmlns:a16="http://schemas.microsoft.com/office/drawing/2014/main" id="{E26FB025-5945-0FFD-53C7-95C86E847E87}"/>
              </a:ext>
            </a:extLst>
          </p:cNvPr>
          <p:cNvPicPr>
            <a:picLocks noChangeAspect="1"/>
          </p:cNvPicPr>
          <p:nvPr/>
        </p:nvPicPr>
        <p:blipFill>
          <a:blip r:embed="rId4"/>
          <a:stretch>
            <a:fillRect/>
          </a:stretch>
        </p:blipFill>
        <p:spPr>
          <a:xfrm>
            <a:off x="1316966" y="997351"/>
            <a:ext cx="4551573" cy="2665562"/>
          </a:xfrm>
          <a:prstGeom prst="rect">
            <a:avLst/>
          </a:prstGeom>
        </p:spPr>
      </p:pic>
      <p:sp>
        <p:nvSpPr>
          <p:cNvPr id="10" name="TextBox 9">
            <a:extLst>
              <a:ext uri="{FF2B5EF4-FFF2-40B4-BE49-F238E27FC236}">
                <a16:creationId xmlns:a16="http://schemas.microsoft.com/office/drawing/2014/main" id="{F2D6BA8F-642B-7170-57A6-865120198678}"/>
              </a:ext>
            </a:extLst>
          </p:cNvPr>
          <p:cNvSpPr txBox="1"/>
          <p:nvPr/>
        </p:nvSpPr>
        <p:spPr>
          <a:xfrm>
            <a:off x="3131388" y="591083"/>
            <a:ext cx="583814" cy="369332"/>
          </a:xfrm>
          <a:prstGeom prst="rect">
            <a:avLst/>
          </a:prstGeom>
          <a:noFill/>
        </p:spPr>
        <p:txBody>
          <a:bodyPr wrap="none" rtlCol="0">
            <a:spAutoFit/>
          </a:bodyPr>
          <a:lstStyle/>
          <a:p>
            <a:r>
              <a:rPr lang="en-US" dirty="0"/>
              <a:t>Raw</a:t>
            </a:r>
          </a:p>
        </p:txBody>
      </p:sp>
      <p:sp>
        <p:nvSpPr>
          <p:cNvPr id="11" name="TextBox 10">
            <a:extLst>
              <a:ext uri="{FF2B5EF4-FFF2-40B4-BE49-F238E27FC236}">
                <a16:creationId xmlns:a16="http://schemas.microsoft.com/office/drawing/2014/main" id="{F4129003-D9F8-0C68-ABA4-1F89B57C9BD8}"/>
              </a:ext>
            </a:extLst>
          </p:cNvPr>
          <p:cNvSpPr txBox="1"/>
          <p:nvPr/>
        </p:nvSpPr>
        <p:spPr>
          <a:xfrm>
            <a:off x="7346829" y="628019"/>
            <a:ext cx="2385077" cy="369332"/>
          </a:xfrm>
          <a:prstGeom prst="rect">
            <a:avLst/>
          </a:prstGeom>
          <a:noFill/>
        </p:spPr>
        <p:txBody>
          <a:bodyPr wrap="none" rtlCol="0">
            <a:spAutoFit/>
          </a:bodyPr>
          <a:lstStyle/>
          <a:p>
            <a:r>
              <a:rPr lang="en-US" dirty="0"/>
              <a:t>Basic Estimator Applied</a:t>
            </a:r>
          </a:p>
        </p:txBody>
      </p:sp>
    </p:spTree>
    <p:extLst>
      <p:ext uri="{BB962C8B-B14F-4D97-AF65-F5344CB8AC3E}">
        <p14:creationId xmlns:p14="http://schemas.microsoft.com/office/powerpoint/2010/main" val="1383192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E3F8D-1974-77BA-2A44-1465AF16D5A7}"/>
              </a:ext>
            </a:extLst>
          </p:cNvPr>
          <p:cNvSpPr>
            <a:spLocks noGrp="1"/>
          </p:cNvSpPr>
          <p:nvPr>
            <p:ph type="title"/>
          </p:nvPr>
        </p:nvSpPr>
        <p:spPr>
          <a:xfrm>
            <a:off x="0" y="0"/>
            <a:ext cx="10515600" cy="650875"/>
          </a:xfrm>
        </p:spPr>
        <p:txBody>
          <a:bodyPr>
            <a:normAutofit fontScale="90000"/>
          </a:bodyPr>
          <a:lstStyle/>
          <a:p>
            <a:r>
              <a:rPr lang="en-US" dirty="0"/>
              <a:t>Workshop Outline</a:t>
            </a:r>
          </a:p>
        </p:txBody>
      </p:sp>
      <p:sp>
        <p:nvSpPr>
          <p:cNvPr id="3" name="Content Placeholder 2">
            <a:extLst>
              <a:ext uri="{FF2B5EF4-FFF2-40B4-BE49-F238E27FC236}">
                <a16:creationId xmlns:a16="http://schemas.microsoft.com/office/drawing/2014/main" id="{993F5C92-64AC-9E91-4CCD-16F065FD11E2}"/>
              </a:ext>
            </a:extLst>
          </p:cNvPr>
          <p:cNvSpPr>
            <a:spLocks noGrp="1"/>
          </p:cNvSpPr>
          <p:nvPr>
            <p:ph idx="1"/>
          </p:nvPr>
        </p:nvSpPr>
        <p:spPr>
          <a:xfrm>
            <a:off x="228600" y="1253331"/>
            <a:ext cx="10515600" cy="4351338"/>
          </a:xfrm>
        </p:spPr>
        <p:txBody>
          <a:bodyPr/>
          <a:lstStyle/>
          <a:p>
            <a:r>
              <a:rPr lang="en-US" dirty="0"/>
              <a:t>Multiplexing in general</a:t>
            </a:r>
          </a:p>
          <a:p>
            <a:r>
              <a:rPr lang="en-US" dirty="0"/>
              <a:t>Design of </a:t>
            </a:r>
            <a:r>
              <a:rPr lang="en-US" dirty="0" err="1"/>
              <a:t>Spectre</a:t>
            </a:r>
            <a:r>
              <a:rPr lang="en-US" dirty="0"/>
              <a:t>-Plex system</a:t>
            </a:r>
          </a:p>
          <a:p>
            <a:r>
              <a:rPr lang="en-US" dirty="0"/>
              <a:t>Image capture</a:t>
            </a:r>
          </a:p>
          <a:p>
            <a:r>
              <a:rPr lang="en-US" dirty="0"/>
              <a:t>Pre-processing of images</a:t>
            </a:r>
          </a:p>
          <a:p>
            <a:r>
              <a:rPr lang="en-US" dirty="0"/>
              <a:t>Example images</a:t>
            </a:r>
          </a:p>
          <a:p>
            <a:r>
              <a:rPr lang="en-US" dirty="0"/>
              <a:t>Data Analysis, Visualization, and Example Study (Jay)</a:t>
            </a:r>
          </a:p>
        </p:txBody>
      </p:sp>
    </p:spTree>
    <p:extLst>
      <p:ext uri="{BB962C8B-B14F-4D97-AF65-F5344CB8AC3E}">
        <p14:creationId xmlns:p14="http://schemas.microsoft.com/office/powerpoint/2010/main" val="19800344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107E7-CFC5-21F7-8645-83A273922AC1}"/>
              </a:ext>
            </a:extLst>
          </p:cNvPr>
          <p:cNvSpPr>
            <a:spLocks noGrp="1"/>
          </p:cNvSpPr>
          <p:nvPr>
            <p:ph type="title"/>
          </p:nvPr>
        </p:nvSpPr>
        <p:spPr>
          <a:xfrm>
            <a:off x="0" y="-12681"/>
            <a:ext cx="6352309" cy="610235"/>
          </a:xfrm>
        </p:spPr>
        <p:txBody>
          <a:bodyPr>
            <a:noAutofit/>
          </a:bodyPr>
          <a:lstStyle/>
          <a:p>
            <a:r>
              <a:rPr lang="en-US" sz="3200" dirty="0"/>
              <a:t>Dark Frame Background Subtraction</a:t>
            </a:r>
          </a:p>
        </p:txBody>
      </p:sp>
      <p:pic>
        <p:nvPicPr>
          <p:cNvPr id="5" name="Picture 4">
            <a:extLst>
              <a:ext uri="{FF2B5EF4-FFF2-40B4-BE49-F238E27FC236}">
                <a16:creationId xmlns:a16="http://schemas.microsoft.com/office/drawing/2014/main" id="{FB054C7E-AE2E-438E-0D50-C9C5639FEE41}"/>
              </a:ext>
            </a:extLst>
          </p:cNvPr>
          <p:cNvPicPr>
            <a:picLocks noChangeAspect="1"/>
          </p:cNvPicPr>
          <p:nvPr/>
        </p:nvPicPr>
        <p:blipFill>
          <a:blip r:embed="rId2"/>
          <a:stretch>
            <a:fillRect/>
          </a:stretch>
        </p:blipFill>
        <p:spPr>
          <a:xfrm>
            <a:off x="500002" y="5516686"/>
            <a:ext cx="3629310" cy="1060693"/>
          </a:xfrm>
          <a:prstGeom prst="rect">
            <a:avLst/>
          </a:prstGeom>
        </p:spPr>
      </p:pic>
      <p:sp>
        <p:nvSpPr>
          <p:cNvPr id="6" name="Rectangle 5">
            <a:extLst>
              <a:ext uri="{FF2B5EF4-FFF2-40B4-BE49-F238E27FC236}">
                <a16:creationId xmlns:a16="http://schemas.microsoft.com/office/drawing/2014/main" id="{152A9C3D-D61F-EE47-C9EC-A0FBA90BBFDE}"/>
              </a:ext>
            </a:extLst>
          </p:cNvPr>
          <p:cNvSpPr/>
          <p:nvPr/>
        </p:nvSpPr>
        <p:spPr>
          <a:xfrm>
            <a:off x="245153" y="3102452"/>
            <a:ext cx="1788160" cy="1229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Raw </a:t>
            </a:r>
            <a:r>
              <a:rPr lang="en-US" dirty="0" err="1"/>
              <a:t>Im</a:t>
            </a:r>
            <a:endParaRPr lang="en-US" dirty="0"/>
          </a:p>
        </p:txBody>
      </p:sp>
      <p:sp>
        <p:nvSpPr>
          <p:cNvPr id="7" name="TextBox 6">
            <a:extLst>
              <a:ext uri="{FF2B5EF4-FFF2-40B4-BE49-F238E27FC236}">
                <a16:creationId xmlns:a16="http://schemas.microsoft.com/office/drawing/2014/main" id="{5E75E832-1298-2B37-3975-FF68FD2945A5}"/>
              </a:ext>
            </a:extLst>
          </p:cNvPr>
          <p:cNvSpPr txBox="1"/>
          <p:nvPr/>
        </p:nvSpPr>
        <p:spPr>
          <a:xfrm>
            <a:off x="2314657" y="3429000"/>
            <a:ext cx="324128" cy="584775"/>
          </a:xfrm>
          <a:prstGeom prst="rect">
            <a:avLst/>
          </a:prstGeom>
          <a:noFill/>
        </p:spPr>
        <p:txBody>
          <a:bodyPr wrap="none" rtlCol="0">
            <a:spAutoFit/>
          </a:bodyPr>
          <a:lstStyle/>
          <a:p>
            <a:r>
              <a:rPr lang="en-US" sz="3200" b="1" dirty="0"/>
              <a:t>-</a:t>
            </a:r>
          </a:p>
        </p:txBody>
      </p:sp>
      <p:sp>
        <p:nvSpPr>
          <p:cNvPr id="32" name="Rectangle 31">
            <a:extLst>
              <a:ext uri="{FF2B5EF4-FFF2-40B4-BE49-F238E27FC236}">
                <a16:creationId xmlns:a16="http://schemas.microsoft.com/office/drawing/2014/main" id="{3B81FF06-BD27-CC58-1242-99F471C223AB}"/>
              </a:ext>
            </a:extLst>
          </p:cNvPr>
          <p:cNvSpPr/>
          <p:nvPr/>
        </p:nvSpPr>
        <p:spPr>
          <a:xfrm>
            <a:off x="2890734" y="1150018"/>
            <a:ext cx="1788160" cy="1229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Raw </a:t>
            </a:r>
            <a:r>
              <a:rPr lang="en-US" dirty="0" err="1"/>
              <a:t>Im</a:t>
            </a:r>
            <a:endParaRPr lang="en-US" dirty="0"/>
          </a:p>
        </p:txBody>
      </p:sp>
      <p:sp>
        <p:nvSpPr>
          <p:cNvPr id="33" name="Oval 32">
            <a:extLst>
              <a:ext uri="{FF2B5EF4-FFF2-40B4-BE49-F238E27FC236}">
                <a16:creationId xmlns:a16="http://schemas.microsoft.com/office/drawing/2014/main" id="{27433F6F-AB77-8650-FB7F-E30AB71BD014}"/>
              </a:ext>
            </a:extLst>
          </p:cNvPr>
          <p:cNvSpPr/>
          <p:nvPr/>
        </p:nvSpPr>
        <p:spPr>
          <a:xfrm>
            <a:off x="4207432" y="1233809"/>
            <a:ext cx="40640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EE2FDB4-3536-D8E4-2A9A-064F59159257}"/>
              </a:ext>
            </a:extLst>
          </p:cNvPr>
          <p:cNvSpPr/>
          <p:nvPr/>
        </p:nvSpPr>
        <p:spPr>
          <a:xfrm>
            <a:off x="2890734" y="3114566"/>
            <a:ext cx="1788160" cy="1229360"/>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Dark Frame </a:t>
            </a:r>
            <a:r>
              <a:rPr lang="en-US" dirty="0" err="1"/>
              <a:t>BckGnd</a:t>
            </a:r>
            <a:r>
              <a:rPr lang="en-US" dirty="0"/>
              <a:t> </a:t>
            </a:r>
            <a:r>
              <a:rPr lang="en-US" dirty="0" err="1"/>
              <a:t>Im</a:t>
            </a:r>
            <a:endParaRPr lang="en-US" dirty="0"/>
          </a:p>
        </p:txBody>
      </p:sp>
      <p:sp>
        <p:nvSpPr>
          <p:cNvPr id="35" name="Oval 34">
            <a:extLst>
              <a:ext uri="{FF2B5EF4-FFF2-40B4-BE49-F238E27FC236}">
                <a16:creationId xmlns:a16="http://schemas.microsoft.com/office/drawing/2014/main" id="{3230A55A-2218-F69D-CF90-0353581ABC3E}"/>
              </a:ext>
            </a:extLst>
          </p:cNvPr>
          <p:cNvSpPr/>
          <p:nvPr/>
        </p:nvSpPr>
        <p:spPr>
          <a:xfrm>
            <a:off x="2939483" y="1241775"/>
            <a:ext cx="40640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590CDD9-C08F-D0C3-E310-DD3E4BC90B94}"/>
              </a:ext>
            </a:extLst>
          </p:cNvPr>
          <p:cNvSpPr/>
          <p:nvPr/>
        </p:nvSpPr>
        <p:spPr>
          <a:xfrm>
            <a:off x="3018714" y="2009631"/>
            <a:ext cx="406400" cy="36576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a:extLst>
              <a:ext uri="{FF2B5EF4-FFF2-40B4-BE49-F238E27FC236}">
                <a16:creationId xmlns:a16="http://schemas.microsoft.com/office/drawing/2014/main" id="{BFBBF820-0857-7098-12D0-628908FD7B48}"/>
              </a:ext>
            </a:extLst>
          </p:cNvPr>
          <p:cNvCxnSpPr/>
          <p:nvPr/>
        </p:nvCxnSpPr>
        <p:spPr>
          <a:xfrm>
            <a:off x="3142683" y="1416689"/>
            <a:ext cx="0" cy="202017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AED8E359-7595-5E6E-8E2B-19F69615C47E}"/>
              </a:ext>
            </a:extLst>
          </p:cNvPr>
          <p:cNvCxnSpPr>
            <a:cxnSpLocks/>
          </p:cNvCxnSpPr>
          <p:nvPr/>
        </p:nvCxnSpPr>
        <p:spPr>
          <a:xfrm>
            <a:off x="3221914" y="2210324"/>
            <a:ext cx="0" cy="1981205"/>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7B92ECAA-9829-394A-1329-D91342BBE211}"/>
              </a:ext>
            </a:extLst>
          </p:cNvPr>
          <p:cNvCxnSpPr/>
          <p:nvPr/>
        </p:nvCxnSpPr>
        <p:spPr>
          <a:xfrm>
            <a:off x="4410632" y="1369293"/>
            <a:ext cx="0" cy="2020170"/>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0" name="TextBox 39">
            <a:extLst>
              <a:ext uri="{FF2B5EF4-FFF2-40B4-BE49-F238E27FC236}">
                <a16:creationId xmlns:a16="http://schemas.microsoft.com/office/drawing/2014/main" id="{AA8624B4-9433-5758-0240-4043789EB588}"/>
              </a:ext>
            </a:extLst>
          </p:cNvPr>
          <p:cNvSpPr txBox="1"/>
          <p:nvPr/>
        </p:nvSpPr>
        <p:spPr>
          <a:xfrm>
            <a:off x="2744205" y="720046"/>
            <a:ext cx="3604064" cy="369332"/>
          </a:xfrm>
          <a:prstGeom prst="rect">
            <a:avLst/>
          </a:prstGeom>
          <a:noFill/>
        </p:spPr>
        <p:txBody>
          <a:bodyPr wrap="none" rtlCol="0">
            <a:spAutoFit/>
          </a:bodyPr>
          <a:lstStyle/>
          <a:p>
            <a:r>
              <a:rPr lang="en-US" dirty="0"/>
              <a:t>New </a:t>
            </a:r>
            <a:r>
              <a:rPr lang="en-US" dirty="0" err="1"/>
              <a:t>BckGnd</a:t>
            </a:r>
            <a:r>
              <a:rPr lang="en-US" dirty="0"/>
              <a:t> Pixel = Min in window</a:t>
            </a:r>
          </a:p>
        </p:txBody>
      </p:sp>
      <p:sp>
        <p:nvSpPr>
          <p:cNvPr id="41" name="TextBox 40">
            <a:extLst>
              <a:ext uri="{FF2B5EF4-FFF2-40B4-BE49-F238E27FC236}">
                <a16:creationId xmlns:a16="http://schemas.microsoft.com/office/drawing/2014/main" id="{54EFBEC6-606D-FA72-CB63-F408CF381FEA}"/>
              </a:ext>
            </a:extLst>
          </p:cNvPr>
          <p:cNvSpPr txBox="1"/>
          <p:nvPr/>
        </p:nvSpPr>
        <p:spPr>
          <a:xfrm>
            <a:off x="4930843" y="3389463"/>
            <a:ext cx="404278" cy="584775"/>
          </a:xfrm>
          <a:prstGeom prst="rect">
            <a:avLst/>
          </a:prstGeom>
          <a:noFill/>
        </p:spPr>
        <p:txBody>
          <a:bodyPr wrap="none" rtlCol="0">
            <a:spAutoFit/>
          </a:bodyPr>
          <a:lstStyle/>
          <a:p>
            <a:r>
              <a:rPr lang="en-US" sz="3200" b="1" dirty="0"/>
              <a:t>=</a:t>
            </a:r>
          </a:p>
        </p:txBody>
      </p:sp>
      <p:sp>
        <p:nvSpPr>
          <p:cNvPr id="42" name="Rectangle 41">
            <a:extLst>
              <a:ext uri="{FF2B5EF4-FFF2-40B4-BE49-F238E27FC236}">
                <a16:creationId xmlns:a16="http://schemas.microsoft.com/office/drawing/2014/main" id="{D30EA65F-4369-84F4-C97B-8EF397ACA793}"/>
              </a:ext>
            </a:extLst>
          </p:cNvPr>
          <p:cNvSpPr/>
          <p:nvPr/>
        </p:nvSpPr>
        <p:spPr>
          <a:xfrm>
            <a:off x="5664412" y="3113406"/>
            <a:ext cx="1788160" cy="1229360"/>
          </a:xfrm>
          <a:prstGeom prst="rect">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BckGnd</a:t>
            </a:r>
            <a:r>
              <a:rPr lang="en-US" dirty="0"/>
              <a:t> Subbed </a:t>
            </a:r>
            <a:r>
              <a:rPr lang="en-US" dirty="0" err="1"/>
              <a:t>Im</a:t>
            </a:r>
            <a:endParaRPr lang="en-US" dirty="0"/>
          </a:p>
        </p:txBody>
      </p:sp>
      <p:sp>
        <p:nvSpPr>
          <p:cNvPr id="45" name="TextBox 44">
            <a:extLst>
              <a:ext uri="{FF2B5EF4-FFF2-40B4-BE49-F238E27FC236}">
                <a16:creationId xmlns:a16="http://schemas.microsoft.com/office/drawing/2014/main" id="{E4CDE66C-9F4C-4FB6-EFC6-8ABD1010CD00}"/>
              </a:ext>
            </a:extLst>
          </p:cNvPr>
          <p:cNvSpPr txBox="1"/>
          <p:nvPr/>
        </p:nvSpPr>
        <p:spPr>
          <a:xfrm>
            <a:off x="94673" y="4624945"/>
            <a:ext cx="7730252" cy="923330"/>
          </a:xfrm>
          <a:prstGeom prst="rect">
            <a:avLst/>
          </a:prstGeom>
          <a:noFill/>
        </p:spPr>
        <p:txBody>
          <a:bodyPr wrap="square" rtlCol="0">
            <a:spAutoFit/>
          </a:bodyPr>
          <a:lstStyle/>
          <a:p>
            <a:pPr marL="285750" indent="-285750">
              <a:buFont typeface="Arial" panose="020B0604020202020204" pitchFamily="34" charset="0"/>
              <a:buChar char="•"/>
            </a:pPr>
            <a:r>
              <a:rPr lang="en-US" dirty="0"/>
              <a:t>Rolling ball artifacts much more sensitive to window size than Dark Frame</a:t>
            </a:r>
          </a:p>
          <a:p>
            <a:pPr marL="285750" indent="-285750">
              <a:buFont typeface="Arial" panose="020B0604020202020204" pitchFamily="34" charset="0"/>
              <a:buChar char="•"/>
            </a:pPr>
            <a:r>
              <a:rPr lang="en-US" dirty="0"/>
              <a:t>Dark Frame Inherently gives better SNR in images</a:t>
            </a:r>
          </a:p>
          <a:p>
            <a:endParaRPr lang="en-US" dirty="0"/>
          </a:p>
        </p:txBody>
      </p:sp>
      <p:pic>
        <p:nvPicPr>
          <p:cNvPr id="49" name="Picture 48">
            <a:extLst>
              <a:ext uri="{FF2B5EF4-FFF2-40B4-BE49-F238E27FC236}">
                <a16:creationId xmlns:a16="http://schemas.microsoft.com/office/drawing/2014/main" id="{AF430CEF-B2AA-6F77-B50B-B2DB9F833E2E}"/>
              </a:ext>
            </a:extLst>
          </p:cNvPr>
          <p:cNvPicPr>
            <a:picLocks noChangeAspect="1"/>
          </p:cNvPicPr>
          <p:nvPr/>
        </p:nvPicPr>
        <p:blipFill>
          <a:blip r:embed="rId3"/>
          <a:stretch>
            <a:fillRect/>
          </a:stretch>
        </p:blipFill>
        <p:spPr>
          <a:xfrm>
            <a:off x="8277279" y="3436859"/>
            <a:ext cx="3200128" cy="3213243"/>
          </a:xfrm>
          <a:prstGeom prst="rect">
            <a:avLst/>
          </a:prstGeom>
        </p:spPr>
      </p:pic>
      <p:pic>
        <p:nvPicPr>
          <p:cNvPr id="53" name="Picture 52">
            <a:extLst>
              <a:ext uri="{FF2B5EF4-FFF2-40B4-BE49-F238E27FC236}">
                <a16:creationId xmlns:a16="http://schemas.microsoft.com/office/drawing/2014/main" id="{4AAD741E-1199-B47B-75D1-7B7385EF150F}"/>
              </a:ext>
            </a:extLst>
          </p:cNvPr>
          <p:cNvPicPr>
            <a:picLocks noChangeAspect="1"/>
          </p:cNvPicPr>
          <p:nvPr/>
        </p:nvPicPr>
        <p:blipFill>
          <a:blip r:embed="rId4"/>
          <a:stretch>
            <a:fillRect/>
          </a:stretch>
        </p:blipFill>
        <p:spPr>
          <a:xfrm>
            <a:off x="8277279" y="180425"/>
            <a:ext cx="3200128" cy="3204511"/>
          </a:xfrm>
          <a:prstGeom prst="rect">
            <a:avLst/>
          </a:prstGeom>
        </p:spPr>
      </p:pic>
      <p:sp>
        <p:nvSpPr>
          <p:cNvPr id="54" name="TextBox 53">
            <a:extLst>
              <a:ext uri="{FF2B5EF4-FFF2-40B4-BE49-F238E27FC236}">
                <a16:creationId xmlns:a16="http://schemas.microsoft.com/office/drawing/2014/main" id="{1DB81C56-1740-528E-F459-FCFDD1E3648F}"/>
              </a:ext>
            </a:extLst>
          </p:cNvPr>
          <p:cNvSpPr txBox="1"/>
          <p:nvPr/>
        </p:nvSpPr>
        <p:spPr>
          <a:xfrm>
            <a:off x="8277279" y="180425"/>
            <a:ext cx="834203" cy="369332"/>
          </a:xfrm>
          <a:prstGeom prst="rect">
            <a:avLst/>
          </a:prstGeom>
          <a:solidFill>
            <a:schemeClr val="tx1"/>
          </a:solidFill>
        </p:spPr>
        <p:txBody>
          <a:bodyPr wrap="none" rtlCol="0">
            <a:spAutoFit/>
          </a:bodyPr>
          <a:lstStyle/>
          <a:p>
            <a:r>
              <a:rPr lang="en-US" dirty="0">
                <a:solidFill>
                  <a:schemeClr val="bg1"/>
                </a:solidFill>
              </a:rPr>
              <a:t>Before</a:t>
            </a:r>
          </a:p>
        </p:txBody>
      </p:sp>
      <p:sp>
        <p:nvSpPr>
          <p:cNvPr id="59" name="TextBox 58">
            <a:extLst>
              <a:ext uri="{FF2B5EF4-FFF2-40B4-BE49-F238E27FC236}">
                <a16:creationId xmlns:a16="http://schemas.microsoft.com/office/drawing/2014/main" id="{373104C1-C337-9CCC-F17A-67B6DC4173A0}"/>
              </a:ext>
            </a:extLst>
          </p:cNvPr>
          <p:cNvSpPr txBox="1"/>
          <p:nvPr/>
        </p:nvSpPr>
        <p:spPr>
          <a:xfrm>
            <a:off x="8277278" y="3429000"/>
            <a:ext cx="664156" cy="369332"/>
          </a:xfrm>
          <a:prstGeom prst="rect">
            <a:avLst/>
          </a:prstGeom>
          <a:solidFill>
            <a:schemeClr val="tx1"/>
          </a:solidFill>
        </p:spPr>
        <p:txBody>
          <a:bodyPr wrap="none" rtlCol="0">
            <a:spAutoFit/>
          </a:bodyPr>
          <a:lstStyle/>
          <a:p>
            <a:r>
              <a:rPr lang="en-US" dirty="0">
                <a:solidFill>
                  <a:schemeClr val="bg1"/>
                </a:solidFill>
              </a:rPr>
              <a:t>After</a:t>
            </a:r>
          </a:p>
        </p:txBody>
      </p:sp>
    </p:spTree>
    <p:extLst>
      <p:ext uri="{BB962C8B-B14F-4D97-AF65-F5344CB8AC3E}">
        <p14:creationId xmlns:p14="http://schemas.microsoft.com/office/powerpoint/2010/main" val="3414935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5935E-3694-A141-FCE7-FA39B6238744}"/>
              </a:ext>
            </a:extLst>
          </p:cNvPr>
          <p:cNvSpPr>
            <a:spLocks noGrp="1"/>
          </p:cNvSpPr>
          <p:nvPr>
            <p:ph type="title"/>
          </p:nvPr>
        </p:nvSpPr>
        <p:spPr>
          <a:xfrm>
            <a:off x="0" y="0"/>
            <a:ext cx="10515600" cy="863311"/>
          </a:xfrm>
        </p:spPr>
        <p:txBody>
          <a:bodyPr/>
          <a:lstStyle/>
          <a:p>
            <a:r>
              <a:rPr lang="en-US" dirty="0" err="1"/>
              <a:t>McMicro</a:t>
            </a:r>
            <a:r>
              <a:rPr lang="en-US" dirty="0"/>
              <a:t> (Ashlar)</a:t>
            </a:r>
          </a:p>
        </p:txBody>
      </p:sp>
      <p:sp>
        <p:nvSpPr>
          <p:cNvPr id="3" name="Content Placeholder 2">
            <a:extLst>
              <a:ext uri="{FF2B5EF4-FFF2-40B4-BE49-F238E27FC236}">
                <a16:creationId xmlns:a16="http://schemas.microsoft.com/office/drawing/2014/main" id="{D48F1A77-A8EE-5A0C-1ECB-C3C9925C5981}"/>
              </a:ext>
            </a:extLst>
          </p:cNvPr>
          <p:cNvSpPr>
            <a:spLocks noGrp="1"/>
          </p:cNvSpPr>
          <p:nvPr>
            <p:ph idx="1"/>
          </p:nvPr>
        </p:nvSpPr>
        <p:spPr>
          <a:xfrm>
            <a:off x="136236" y="1556038"/>
            <a:ext cx="5885873" cy="4351338"/>
          </a:xfrm>
        </p:spPr>
        <p:txBody>
          <a:bodyPr/>
          <a:lstStyle/>
          <a:p>
            <a:r>
              <a:rPr lang="en-US" dirty="0"/>
              <a:t>Creator Jeremy </a:t>
            </a:r>
            <a:r>
              <a:rPr lang="en-US" dirty="0" err="1"/>
              <a:t>Muhlich</a:t>
            </a:r>
            <a:r>
              <a:rPr lang="en-US" dirty="0"/>
              <a:t> (HMS)</a:t>
            </a:r>
          </a:p>
          <a:p>
            <a:r>
              <a:rPr lang="en-US" dirty="0"/>
              <a:t>Fully Open Source</a:t>
            </a:r>
          </a:p>
          <a:p>
            <a:r>
              <a:rPr lang="en-US" dirty="0"/>
              <a:t>Ashlar is unique software that registers all cycles and stitches at the same time</a:t>
            </a:r>
          </a:p>
          <a:p>
            <a:r>
              <a:rPr lang="en-US" dirty="0" err="1"/>
              <a:t>Mcmicro</a:t>
            </a:r>
            <a:r>
              <a:rPr lang="en-US" dirty="0"/>
              <a:t> is a pipeline software that contains many modules of which Ashlar is one</a:t>
            </a:r>
          </a:p>
          <a:p>
            <a:endParaRPr lang="en-US" dirty="0"/>
          </a:p>
        </p:txBody>
      </p:sp>
      <p:pic>
        <p:nvPicPr>
          <p:cNvPr id="5" name="Picture 4">
            <a:extLst>
              <a:ext uri="{FF2B5EF4-FFF2-40B4-BE49-F238E27FC236}">
                <a16:creationId xmlns:a16="http://schemas.microsoft.com/office/drawing/2014/main" id="{C9C6D5CF-EA03-B322-50BD-ADB23E2C3E00}"/>
              </a:ext>
            </a:extLst>
          </p:cNvPr>
          <p:cNvPicPr>
            <a:picLocks noChangeAspect="1"/>
          </p:cNvPicPr>
          <p:nvPr/>
        </p:nvPicPr>
        <p:blipFill>
          <a:blip r:embed="rId2"/>
          <a:stretch>
            <a:fillRect/>
          </a:stretch>
        </p:blipFill>
        <p:spPr>
          <a:xfrm>
            <a:off x="6363554" y="0"/>
            <a:ext cx="4990246" cy="3657600"/>
          </a:xfrm>
          <a:prstGeom prst="rect">
            <a:avLst/>
          </a:prstGeom>
        </p:spPr>
      </p:pic>
      <p:pic>
        <p:nvPicPr>
          <p:cNvPr id="7" name="Picture 6">
            <a:extLst>
              <a:ext uri="{FF2B5EF4-FFF2-40B4-BE49-F238E27FC236}">
                <a16:creationId xmlns:a16="http://schemas.microsoft.com/office/drawing/2014/main" id="{50AFCE8E-1EF4-514D-4630-9B651B7E58E1}"/>
              </a:ext>
            </a:extLst>
          </p:cNvPr>
          <p:cNvPicPr>
            <a:picLocks noChangeAspect="1"/>
          </p:cNvPicPr>
          <p:nvPr/>
        </p:nvPicPr>
        <p:blipFill>
          <a:blip r:embed="rId3"/>
          <a:stretch>
            <a:fillRect/>
          </a:stretch>
        </p:blipFill>
        <p:spPr>
          <a:xfrm>
            <a:off x="6363554" y="3657600"/>
            <a:ext cx="4990246" cy="3042860"/>
          </a:xfrm>
          <a:prstGeom prst="rect">
            <a:avLst/>
          </a:prstGeom>
        </p:spPr>
      </p:pic>
    </p:spTree>
    <p:extLst>
      <p:ext uri="{BB962C8B-B14F-4D97-AF65-F5344CB8AC3E}">
        <p14:creationId xmlns:p14="http://schemas.microsoft.com/office/powerpoint/2010/main" val="7426759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CE0225B-373A-73F9-BB7A-7C2079410380}"/>
              </a:ext>
            </a:extLst>
          </p:cNvPr>
          <p:cNvSpPr/>
          <p:nvPr/>
        </p:nvSpPr>
        <p:spPr>
          <a:xfrm>
            <a:off x="8931671" y="4386122"/>
            <a:ext cx="2486609" cy="2471878"/>
          </a:xfrm>
          <a:prstGeom prst="rect">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4B7B8D99-1BC4-0652-7CC6-B58CA3AE2A3A}"/>
              </a:ext>
            </a:extLst>
          </p:cNvPr>
          <p:cNvSpPr/>
          <p:nvPr/>
        </p:nvSpPr>
        <p:spPr>
          <a:xfrm>
            <a:off x="4273648" y="58615"/>
            <a:ext cx="3587262" cy="6858000"/>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59C6AB5-CC6B-CE07-CEFF-22B4FB3789DF}"/>
              </a:ext>
            </a:extLst>
          </p:cNvPr>
          <p:cNvSpPr/>
          <p:nvPr/>
        </p:nvSpPr>
        <p:spPr>
          <a:xfrm>
            <a:off x="866087" y="2260034"/>
            <a:ext cx="2336800" cy="4618892"/>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F8747B-633D-2D92-F570-731B30C7FDA4}"/>
              </a:ext>
            </a:extLst>
          </p:cNvPr>
          <p:cNvSpPr>
            <a:spLocks noGrp="1"/>
          </p:cNvSpPr>
          <p:nvPr>
            <p:ph type="title"/>
          </p:nvPr>
        </p:nvSpPr>
        <p:spPr>
          <a:xfrm>
            <a:off x="11059" y="36888"/>
            <a:ext cx="10515600" cy="660111"/>
          </a:xfrm>
        </p:spPr>
        <p:txBody>
          <a:bodyPr>
            <a:normAutofit fontScale="90000"/>
          </a:bodyPr>
          <a:lstStyle/>
          <a:p>
            <a:r>
              <a:rPr lang="en-US" dirty="0"/>
              <a:t>Storage</a:t>
            </a:r>
          </a:p>
        </p:txBody>
      </p:sp>
      <p:sp>
        <p:nvSpPr>
          <p:cNvPr id="4" name="Rectangle 3">
            <a:extLst>
              <a:ext uri="{FF2B5EF4-FFF2-40B4-BE49-F238E27FC236}">
                <a16:creationId xmlns:a16="http://schemas.microsoft.com/office/drawing/2014/main" id="{392294EC-F735-AB67-949E-D60CCF640DAA}"/>
              </a:ext>
            </a:extLst>
          </p:cNvPr>
          <p:cNvSpPr/>
          <p:nvPr/>
        </p:nvSpPr>
        <p:spPr>
          <a:xfrm>
            <a:off x="9280894" y="5378108"/>
            <a:ext cx="1788160" cy="1229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Raw </a:t>
            </a:r>
            <a:r>
              <a:rPr lang="en-US" dirty="0" err="1"/>
              <a:t>Im</a:t>
            </a:r>
            <a:endParaRPr lang="en-US" dirty="0"/>
          </a:p>
        </p:txBody>
      </p:sp>
      <p:sp>
        <p:nvSpPr>
          <p:cNvPr id="5" name="Rectangle 4">
            <a:extLst>
              <a:ext uri="{FF2B5EF4-FFF2-40B4-BE49-F238E27FC236}">
                <a16:creationId xmlns:a16="http://schemas.microsoft.com/office/drawing/2014/main" id="{FF6D492E-9983-3CEE-A269-7BB68F7890E5}"/>
              </a:ext>
            </a:extLst>
          </p:cNvPr>
          <p:cNvSpPr/>
          <p:nvPr/>
        </p:nvSpPr>
        <p:spPr>
          <a:xfrm>
            <a:off x="5170971" y="2835557"/>
            <a:ext cx="1788160" cy="1229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Unlimited G Drive</a:t>
            </a:r>
          </a:p>
        </p:txBody>
      </p:sp>
      <p:sp>
        <p:nvSpPr>
          <p:cNvPr id="6" name="Rectangle 5">
            <a:extLst>
              <a:ext uri="{FF2B5EF4-FFF2-40B4-BE49-F238E27FC236}">
                <a16:creationId xmlns:a16="http://schemas.microsoft.com/office/drawing/2014/main" id="{1A45A481-959A-AC9C-1BD0-570B0B5E6004}"/>
              </a:ext>
            </a:extLst>
          </p:cNvPr>
          <p:cNvSpPr/>
          <p:nvPr/>
        </p:nvSpPr>
        <p:spPr>
          <a:xfrm>
            <a:off x="1161852" y="5378108"/>
            <a:ext cx="1788160" cy="1229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 Workstation</a:t>
            </a:r>
          </a:p>
        </p:txBody>
      </p:sp>
      <p:sp>
        <p:nvSpPr>
          <p:cNvPr id="7" name="Rectangle 6">
            <a:extLst>
              <a:ext uri="{FF2B5EF4-FFF2-40B4-BE49-F238E27FC236}">
                <a16:creationId xmlns:a16="http://schemas.microsoft.com/office/drawing/2014/main" id="{96658C02-A5EA-F266-9944-9FEDEC537AF5}"/>
              </a:ext>
            </a:extLst>
          </p:cNvPr>
          <p:cNvSpPr/>
          <p:nvPr/>
        </p:nvSpPr>
        <p:spPr>
          <a:xfrm>
            <a:off x="5170971" y="594415"/>
            <a:ext cx="1788160" cy="1229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5Tb Cluster Computer Storage</a:t>
            </a:r>
          </a:p>
        </p:txBody>
      </p:sp>
      <p:sp>
        <p:nvSpPr>
          <p:cNvPr id="8" name="Rectangle 7">
            <a:extLst>
              <a:ext uri="{FF2B5EF4-FFF2-40B4-BE49-F238E27FC236}">
                <a16:creationId xmlns:a16="http://schemas.microsoft.com/office/drawing/2014/main" id="{02CCE263-A152-24C3-20FD-AEEBAD674A84}"/>
              </a:ext>
            </a:extLst>
          </p:cNvPr>
          <p:cNvSpPr/>
          <p:nvPr/>
        </p:nvSpPr>
        <p:spPr>
          <a:xfrm>
            <a:off x="5170971" y="5415797"/>
            <a:ext cx="1788160" cy="1229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Local NAS Server (20Tb)</a:t>
            </a:r>
          </a:p>
        </p:txBody>
      </p:sp>
      <p:sp>
        <p:nvSpPr>
          <p:cNvPr id="9" name="Rectangle 8">
            <a:extLst>
              <a:ext uri="{FF2B5EF4-FFF2-40B4-BE49-F238E27FC236}">
                <a16:creationId xmlns:a16="http://schemas.microsoft.com/office/drawing/2014/main" id="{9C8CBF63-F9E2-51B8-6192-B6044ED1B36E}"/>
              </a:ext>
            </a:extLst>
          </p:cNvPr>
          <p:cNvSpPr/>
          <p:nvPr/>
        </p:nvSpPr>
        <p:spPr>
          <a:xfrm>
            <a:off x="1140407" y="3156762"/>
            <a:ext cx="1788160" cy="12293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E3 Cluster Computer</a:t>
            </a:r>
          </a:p>
        </p:txBody>
      </p:sp>
      <p:sp>
        <p:nvSpPr>
          <p:cNvPr id="11" name="TextBox 10">
            <a:extLst>
              <a:ext uri="{FF2B5EF4-FFF2-40B4-BE49-F238E27FC236}">
                <a16:creationId xmlns:a16="http://schemas.microsoft.com/office/drawing/2014/main" id="{FA4126F9-4E59-C812-302A-D06907B14819}"/>
              </a:ext>
            </a:extLst>
          </p:cNvPr>
          <p:cNvSpPr txBox="1"/>
          <p:nvPr/>
        </p:nvSpPr>
        <p:spPr>
          <a:xfrm>
            <a:off x="866087" y="2423111"/>
            <a:ext cx="2379690" cy="369332"/>
          </a:xfrm>
          <a:prstGeom prst="rect">
            <a:avLst/>
          </a:prstGeom>
          <a:noFill/>
        </p:spPr>
        <p:txBody>
          <a:bodyPr wrap="none" rtlCol="0">
            <a:spAutoFit/>
          </a:bodyPr>
          <a:lstStyle/>
          <a:p>
            <a:r>
              <a:rPr lang="en-US" dirty="0"/>
              <a:t>Analysis Computation</a:t>
            </a:r>
          </a:p>
        </p:txBody>
      </p:sp>
      <p:sp>
        <p:nvSpPr>
          <p:cNvPr id="13" name="TextBox 12">
            <a:extLst>
              <a:ext uri="{FF2B5EF4-FFF2-40B4-BE49-F238E27FC236}">
                <a16:creationId xmlns:a16="http://schemas.microsoft.com/office/drawing/2014/main" id="{08D26638-4D3D-71DD-FBA2-D69499DB2EEE}"/>
              </a:ext>
            </a:extLst>
          </p:cNvPr>
          <p:cNvSpPr txBox="1"/>
          <p:nvPr/>
        </p:nvSpPr>
        <p:spPr>
          <a:xfrm>
            <a:off x="5332350" y="41852"/>
            <a:ext cx="1465401" cy="369332"/>
          </a:xfrm>
          <a:prstGeom prst="rect">
            <a:avLst/>
          </a:prstGeom>
          <a:noFill/>
        </p:spPr>
        <p:txBody>
          <a:bodyPr wrap="none" rtlCol="0">
            <a:spAutoFit/>
          </a:bodyPr>
          <a:lstStyle/>
          <a:p>
            <a:r>
              <a:rPr lang="en-US" dirty="0"/>
              <a:t>Data Storage</a:t>
            </a:r>
          </a:p>
        </p:txBody>
      </p:sp>
      <p:sp>
        <p:nvSpPr>
          <p:cNvPr id="15" name="TextBox 14">
            <a:extLst>
              <a:ext uri="{FF2B5EF4-FFF2-40B4-BE49-F238E27FC236}">
                <a16:creationId xmlns:a16="http://schemas.microsoft.com/office/drawing/2014/main" id="{C16DED7C-F3B5-A3B7-C06E-128DAFF14CA4}"/>
              </a:ext>
            </a:extLst>
          </p:cNvPr>
          <p:cNvSpPr txBox="1"/>
          <p:nvPr/>
        </p:nvSpPr>
        <p:spPr>
          <a:xfrm>
            <a:off x="9041591" y="4620487"/>
            <a:ext cx="2279259" cy="646331"/>
          </a:xfrm>
          <a:prstGeom prst="rect">
            <a:avLst/>
          </a:prstGeom>
          <a:noFill/>
        </p:spPr>
        <p:txBody>
          <a:bodyPr wrap="square" rtlCol="0">
            <a:spAutoFit/>
          </a:bodyPr>
          <a:lstStyle/>
          <a:p>
            <a:r>
              <a:rPr lang="en-US" dirty="0"/>
              <a:t>Microscope Control, Preprocessing</a:t>
            </a:r>
          </a:p>
        </p:txBody>
      </p:sp>
      <p:cxnSp>
        <p:nvCxnSpPr>
          <p:cNvPr id="23" name="Straight Arrow Connector 22">
            <a:extLst>
              <a:ext uri="{FF2B5EF4-FFF2-40B4-BE49-F238E27FC236}">
                <a16:creationId xmlns:a16="http://schemas.microsoft.com/office/drawing/2014/main" id="{1BCE958A-1157-44AD-6196-E60DA324CE4C}"/>
              </a:ext>
            </a:extLst>
          </p:cNvPr>
          <p:cNvCxnSpPr/>
          <p:nvPr/>
        </p:nvCxnSpPr>
        <p:spPr>
          <a:xfrm flipH="1">
            <a:off x="7151077" y="5519049"/>
            <a:ext cx="2016369" cy="0"/>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6102B6C3-C763-03CB-ECA3-4315B3311888}"/>
              </a:ext>
            </a:extLst>
          </p:cNvPr>
          <p:cNvCxnSpPr/>
          <p:nvPr/>
        </p:nvCxnSpPr>
        <p:spPr>
          <a:xfrm flipH="1">
            <a:off x="7151077" y="6445172"/>
            <a:ext cx="2016369" cy="0"/>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9F385A0C-CA0D-49A3-37FE-1FE7E214BC9C}"/>
              </a:ext>
            </a:extLst>
          </p:cNvPr>
          <p:cNvCxnSpPr>
            <a:cxnSpLocks/>
          </p:cNvCxnSpPr>
          <p:nvPr/>
        </p:nvCxnSpPr>
        <p:spPr>
          <a:xfrm flipV="1">
            <a:off x="5498124" y="4064917"/>
            <a:ext cx="0" cy="1313191"/>
          </a:xfrm>
          <a:prstGeom prst="straightConnector1">
            <a:avLst/>
          </a:prstGeom>
          <a:ln w="508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CCE2FDEA-4F71-46F7-E204-9974A84992BF}"/>
              </a:ext>
            </a:extLst>
          </p:cNvPr>
          <p:cNvCxnSpPr>
            <a:cxnSpLocks/>
          </p:cNvCxnSpPr>
          <p:nvPr/>
        </p:nvCxnSpPr>
        <p:spPr>
          <a:xfrm flipV="1">
            <a:off x="2928567" y="1223211"/>
            <a:ext cx="2242404" cy="2585920"/>
          </a:xfrm>
          <a:prstGeom prst="straightConnector1">
            <a:avLst/>
          </a:prstGeom>
          <a:ln w="508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36A36B22-27C3-8EEF-0F48-F1A556226155}"/>
              </a:ext>
            </a:extLst>
          </p:cNvPr>
          <p:cNvCxnSpPr>
            <a:cxnSpLocks/>
            <a:stCxn id="5" idx="0"/>
          </p:cNvCxnSpPr>
          <p:nvPr/>
        </p:nvCxnSpPr>
        <p:spPr>
          <a:xfrm flipH="1" flipV="1">
            <a:off x="6065050" y="1877549"/>
            <a:ext cx="1" cy="958008"/>
          </a:xfrm>
          <a:prstGeom prst="straightConnector1">
            <a:avLst/>
          </a:prstGeom>
          <a:ln w="508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3A1CF868-DEAB-5A70-0F8C-14B666203636}"/>
              </a:ext>
            </a:extLst>
          </p:cNvPr>
          <p:cNvCxnSpPr>
            <a:cxnSpLocks/>
            <a:stCxn id="8" idx="1"/>
            <a:endCxn id="6" idx="3"/>
          </p:cNvCxnSpPr>
          <p:nvPr/>
        </p:nvCxnSpPr>
        <p:spPr>
          <a:xfrm flipH="1" flipV="1">
            <a:off x="2950012" y="5992788"/>
            <a:ext cx="2220959" cy="37689"/>
          </a:xfrm>
          <a:prstGeom prst="straightConnector1">
            <a:avLst/>
          </a:prstGeom>
          <a:ln w="5080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D18EE69C-6045-8503-F06A-570C0FDA86D2}"/>
              </a:ext>
            </a:extLst>
          </p:cNvPr>
          <p:cNvSpPr txBox="1"/>
          <p:nvPr/>
        </p:nvSpPr>
        <p:spPr>
          <a:xfrm>
            <a:off x="7036908" y="5106222"/>
            <a:ext cx="1907253" cy="369332"/>
          </a:xfrm>
          <a:prstGeom prst="rect">
            <a:avLst/>
          </a:prstGeom>
          <a:solidFill>
            <a:schemeClr val="bg1"/>
          </a:solidFill>
        </p:spPr>
        <p:txBody>
          <a:bodyPr wrap="none" rtlCol="0">
            <a:spAutoFit/>
          </a:bodyPr>
          <a:lstStyle/>
          <a:p>
            <a:r>
              <a:rPr lang="en-US" dirty="0"/>
              <a:t>Tar Archived Files</a:t>
            </a:r>
          </a:p>
        </p:txBody>
      </p:sp>
      <p:sp>
        <p:nvSpPr>
          <p:cNvPr id="43" name="TextBox 42">
            <a:extLst>
              <a:ext uri="{FF2B5EF4-FFF2-40B4-BE49-F238E27FC236}">
                <a16:creationId xmlns:a16="http://schemas.microsoft.com/office/drawing/2014/main" id="{C20F34C7-2B7E-870A-1066-A052206D0620}"/>
              </a:ext>
            </a:extLst>
          </p:cNvPr>
          <p:cNvSpPr txBox="1"/>
          <p:nvPr/>
        </p:nvSpPr>
        <p:spPr>
          <a:xfrm>
            <a:off x="7241374" y="6030477"/>
            <a:ext cx="1937518" cy="369332"/>
          </a:xfrm>
          <a:prstGeom prst="rect">
            <a:avLst/>
          </a:prstGeom>
          <a:solidFill>
            <a:schemeClr val="bg1"/>
          </a:solidFill>
        </p:spPr>
        <p:txBody>
          <a:bodyPr wrap="none" rtlCol="0">
            <a:spAutoFit/>
          </a:bodyPr>
          <a:lstStyle/>
          <a:p>
            <a:r>
              <a:rPr lang="en-US" dirty="0" err="1"/>
              <a:t>McMicro</a:t>
            </a:r>
            <a:r>
              <a:rPr lang="en-US" dirty="0"/>
              <a:t> Tif Stack</a:t>
            </a:r>
          </a:p>
        </p:txBody>
      </p:sp>
      <p:sp>
        <p:nvSpPr>
          <p:cNvPr id="44" name="TextBox 43">
            <a:extLst>
              <a:ext uri="{FF2B5EF4-FFF2-40B4-BE49-F238E27FC236}">
                <a16:creationId xmlns:a16="http://schemas.microsoft.com/office/drawing/2014/main" id="{7E585257-904F-737B-A38C-63CEF3D9927D}"/>
              </a:ext>
            </a:extLst>
          </p:cNvPr>
          <p:cNvSpPr txBox="1"/>
          <p:nvPr/>
        </p:nvSpPr>
        <p:spPr>
          <a:xfrm>
            <a:off x="3338767" y="6089092"/>
            <a:ext cx="1536318" cy="369332"/>
          </a:xfrm>
          <a:prstGeom prst="rect">
            <a:avLst/>
          </a:prstGeom>
          <a:solidFill>
            <a:schemeClr val="bg1"/>
          </a:solidFill>
        </p:spPr>
        <p:txBody>
          <a:bodyPr wrap="none" rtlCol="0">
            <a:spAutoFit/>
          </a:bodyPr>
          <a:lstStyle/>
          <a:p>
            <a:r>
              <a:rPr lang="en-US" dirty="0"/>
              <a:t>Run </a:t>
            </a:r>
            <a:r>
              <a:rPr lang="en-US" dirty="0" err="1"/>
              <a:t>McMicro</a:t>
            </a:r>
            <a:endParaRPr lang="en-US" dirty="0"/>
          </a:p>
        </p:txBody>
      </p:sp>
      <p:sp>
        <p:nvSpPr>
          <p:cNvPr id="45" name="TextBox 44">
            <a:extLst>
              <a:ext uri="{FF2B5EF4-FFF2-40B4-BE49-F238E27FC236}">
                <a16:creationId xmlns:a16="http://schemas.microsoft.com/office/drawing/2014/main" id="{F05DBFDC-9395-C731-787A-A7F9089AAE14}"/>
              </a:ext>
            </a:extLst>
          </p:cNvPr>
          <p:cNvSpPr txBox="1"/>
          <p:nvPr/>
        </p:nvSpPr>
        <p:spPr>
          <a:xfrm>
            <a:off x="3002206" y="5519049"/>
            <a:ext cx="2095125" cy="369332"/>
          </a:xfrm>
          <a:prstGeom prst="rect">
            <a:avLst/>
          </a:prstGeom>
          <a:solidFill>
            <a:schemeClr val="bg1"/>
          </a:solidFill>
        </p:spPr>
        <p:txBody>
          <a:bodyPr wrap="none" rtlCol="0">
            <a:spAutoFit/>
          </a:bodyPr>
          <a:lstStyle/>
          <a:p>
            <a:r>
              <a:rPr lang="en-US" dirty="0"/>
              <a:t>Small Scale Testing</a:t>
            </a:r>
          </a:p>
        </p:txBody>
      </p:sp>
      <p:sp>
        <p:nvSpPr>
          <p:cNvPr id="46" name="TextBox 45">
            <a:extLst>
              <a:ext uri="{FF2B5EF4-FFF2-40B4-BE49-F238E27FC236}">
                <a16:creationId xmlns:a16="http://schemas.microsoft.com/office/drawing/2014/main" id="{8193AD7C-CB86-CC45-579D-AD1EDE043AF9}"/>
              </a:ext>
            </a:extLst>
          </p:cNvPr>
          <p:cNvSpPr txBox="1"/>
          <p:nvPr/>
        </p:nvSpPr>
        <p:spPr>
          <a:xfrm>
            <a:off x="5578557" y="4190587"/>
            <a:ext cx="2757614" cy="646331"/>
          </a:xfrm>
          <a:prstGeom prst="rect">
            <a:avLst/>
          </a:prstGeom>
          <a:solidFill>
            <a:schemeClr val="bg1"/>
          </a:solidFill>
        </p:spPr>
        <p:txBody>
          <a:bodyPr wrap="none" rtlCol="0">
            <a:spAutoFit/>
          </a:bodyPr>
          <a:lstStyle/>
          <a:p>
            <a:r>
              <a:rPr lang="en-US" dirty="0"/>
              <a:t>Auto Upload Tar folder</a:t>
            </a:r>
          </a:p>
          <a:p>
            <a:r>
              <a:rPr lang="en-US" dirty="0"/>
              <a:t>And Stitched Final Images</a:t>
            </a:r>
          </a:p>
        </p:txBody>
      </p:sp>
      <p:sp>
        <p:nvSpPr>
          <p:cNvPr id="49" name="TextBox 48">
            <a:extLst>
              <a:ext uri="{FF2B5EF4-FFF2-40B4-BE49-F238E27FC236}">
                <a16:creationId xmlns:a16="http://schemas.microsoft.com/office/drawing/2014/main" id="{B0ECA716-22A3-2432-C0DD-1D316BFF750C}"/>
              </a:ext>
            </a:extLst>
          </p:cNvPr>
          <p:cNvSpPr txBox="1"/>
          <p:nvPr/>
        </p:nvSpPr>
        <p:spPr>
          <a:xfrm>
            <a:off x="6174057" y="1939258"/>
            <a:ext cx="4352602" cy="369332"/>
          </a:xfrm>
          <a:prstGeom prst="rect">
            <a:avLst/>
          </a:prstGeom>
          <a:solidFill>
            <a:schemeClr val="bg1"/>
          </a:solidFill>
        </p:spPr>
        <p:txBody>
          <a:bodyPr wrap="none" rtlCol="0">
            <a:spAutoFit/>
          </a:bodyPr>
          <a:lstStyle/>
          <a:p>
            <a:r>
              <a:rPr lang="en-US" dirty="0"/>
              <a:t>Manually send final images to be analyzed</a:t>
            </a:r>
          </a:p>
        </p:txBody>
      </p:sp>
      <p:sp>
        <p:nvSpPr>
          <p:cNvPr id="50" name="TextBox 49">
            <a:extLst>
              <a:ext uri="{FF2B5EF4-FFF2-40B4-BE49-F238E27FC236}">
                <a16:creationId xmlns:a16="http://schemas.microsoft.com/office/drawing/2014/main" id="{1D879BAD-E17A-5376-19B5-8CDCF3E5DF73}"/>
              </a:ext>
            </a:extLst>
          </p:cNvPr>
          <p:cNvSpPr txBox="1"/>
          <p:nvPr/>
        </p:nvSpPr>
        <p:spPr>
          <a:xfrm rot="18755913">
            <a:off x="2170484" y="1966313"/>
            <a:ext cx="3385927" cy="369332"/>
          </a:xfrm>
          <a:prstGeom prst="rect">
            <a:avLst/>
          </a:prstGeom>
          <a:solidFill>
            <a:schemeClr val="bg1"/>
          </a:solidFill>
        </p:spPr>
        <p:txBody>
          <a:bodyPr wrap="none" rtlCol="0">
            <a:spAutoFit/>
          </a:bodyPr>
          <a:lstStyle/>
          <a:p>
            <a:r>
              <a:rPr lang="en-US" dirty="0"/>
              <a:t>Run analysis program on images</a:t>
            </a:r>
          </a:p>
        </p:txBody>
      </p:sp>
      <p:sp>
        <p:nvSpPr>
          <p:cNvPr id="52" name="TextBox 51">
            <a:extLst>
              <a:ext uri="{FF2B5EF4-FFF2-40B4-BE49-F238E27FC236}">
                <a16:creationId xmlns:a16="http://schemas.microsoft.com/office/drawing/2014/main" id="{A7F86360-CF49-03BC-2D53-5BFB7BC0AB31}"/>
              </a:ext>
            </a:extLst>
          </p:cNvPr>
          <p:cNvSpPr txBox="1"/>
          <p:nvPr/>
        </p:nvSpPr>
        <p:spPr>
          <a:xfrm>
            <a:off x="6984824" y="3156762"/>
            <a:ext cx="4554728" cy="646331"/>
          </a:xfrm>
          <a:prstGeom prst="rect">
            <a:avLst/>
          </a:prstGeom>
          <a:solidFill>
            <a:schemeClr val="bg1"/>
          </a:solidFill>
        </p:spPr>
        <p:txBody>
          <a:bodyPr wrap="square" rtlCol="0">
            <a:spAutoFit/>
          </a:bodyPr>
          <a:lstStyle/>
          <a:p>
            <a:r>
              <a:rPr lang="en-US" dirty="0"/>
              <a:t>Pro tip: unlimited means only space, not object count</a:t>
            </a:r>
          </a:p>
        </p:txBody>
      </p:sp>
    </p:spTree>
    <p:extLst>
      <p:ext uri="{BB962C8B-B14F-4D97-AF65-F5344CB8AC3E}">
        <p14:creationId xmlns:p14="http://schemas.microsoft.com/office/powerpoint/2010/main" val="13604458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053DE-9752-DB09-F00B-E11928FE504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98AA325-1D5B-7BF0-FAB3-7EE28F665BD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ECD71AF-79F3-C18E-B2DE-A010471C921F}"/>
              </a:ext>
            </a:extLst>
          </p:cNvPr>
          <p:cNvPicPr>
            <a:picLocks noChangeAspect="1"/>
          </p:cNvPicPr>
          <p:nvPr/>
        </p:nvPicPr>
        <p:blipFill>
          <a:blip r:embed="rId2"/>
          <a:stretch>
            <a:fillRect/>
          </a:stretch>
        </p:blipFill>
        <p:spPr>
          <a:xfrm>
            <a:off x="309418" y="0"/>
            <a:ext cx="11573164" cy="6828715"/>
          </a:xfrm>
          <a:prstGeom prst="rect">
            <a:avLst/>
          </a:prstGeom>
        </p:spPr>
      </p:pic>
    </p:spTree>
    <p:extLst>
      <p:ext uri="{BB962C8B-B14F-4D97-AF65-F5344CB8AC3E}">
        <p14:creationId xmlns:p14="http://schemas.microsoft.com/office/powerpoint/2010/main" val="929486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B6D43-DB35-8ED7-68FA-73BAC481CA83}"/>
              </a:ext>
            </a:extLst>
          </p:cNvPr>
          <p:cNvSpPr>
            <a:spLocks noGrp="1"/>
          </p:cNvSpPr>
          <p:nvPr>
            <p:ph type="title"/>
          </p:nvPr>
        </p:nvSpPr>
        <p:spPr>
          <a:xfrm>
            <a:off x="0" y="0"/>
            <a:ext cx="10515600" cy="937202"/>
          </a:xfrm>
        </p:spPr>
        <p:txBody>
          <a:bodyPr/>
          <a:lstStyle/>
          <a:p>
            <a:r>
              <a:rPr lang="en-US" dirty="0"/>
              <a:t>Kinetics</a:t>
            </a:r>
          </a:p>
        </p:txBody>
      </p:sp>
      <p:pic>
        <p:nvPicPr>
          <p:cNvPr id="5" name="Picture 4">
            <a:extLst>
              <a:ext uri="{FF2B5EF4-FFF2-40B4-BE49-F238E27FC236}">
                <a16:creationId xmlns:a16="http://schemas.microsoft.com/office/drawing/2014/main" id="{EF601C53-10C1-0484-F40B-4B3D8B0F308F}"/>
              </a:ext>
            </a:extLst>
          </p:cNvPr>
          <p:cNvPicPr>
            <a:picLocks noChangeAspect="1"/>
          </p:cNvPicPr>
          <p:nvPr/>
        </p:nvPicPr>
        <p:blipFill>
          <a:blip r:embed="rId2"/>
          <a:stretch>
            <a:fillRect/>
          </a:stretch>
        </p:blipFill>
        <p:spPr>
          <a:xfrm>
            <a:off x="5846618" y="1"/>
            <a:ext cx="6169194" cy="6899584"/>
          </a:xfrm>
          <a:prstGeom prst="rect">
            <a:avLst/>
          </a:prstGeom>
        </p:spPr>
      </p:pic>
      <p:pic>
        <p:nvPicPr>
          <p:cNvPr id="11" name="Picture 10">
            <a:extLst>
              <a:ext uri="{FF2B5EF4-FFF2-40B4-BE49-F238E27FC236}">
                <a16:creationId xmlns:a16="http://schemas.microsoft.com/office/drawing/2014/main" id="{335B1D22-50E5-E3C3-25A6-17C37FF78B2F}"/>
              </a:ext>
            </a:extLst>
          </p:cNvPr>
          <p:cNvPicPr>
            <a:picLocks noChangeAspect="1"/>
          </p:cNvPicPr>
          <p:nvPr/>
        </p:nvPicPr>
        <p:blipFill>
          <a:blip r:embed="rId3"/>
          <a:stretch>
            <a:fillRect/>
          </a:stretch>
        </p:blipFill>
        <p:spPr>
          <a:xfrm>
            <a:off x="176188" y="4073236"/>
            <a:ext cx="5533661" cy="2366204"/>
          </a:xfrm>
          <a:prstGeom prst="rect">
            <a:avLst/>
          </a:prstGeom>
        </p:spPr>
      </p:pic>
      <p:sp>
        <p:nvSpPr>
          <p:cNvPr id="12" name="TextBox 11">
            <a:extLst>
              <a:ext uri="{FF2B5EF4-FFF2-40B4-BE49-F238E27FC236}">
                <a16:creationId xmlns:a16="http://schemas.microsoft.com/office/drawing/2014/main" id="{A99434BE-3549-3266-D087-74909E6ED07C}"/>
              </a:ext>
            </a:extLst>
          </p:cNvPr>
          <p:cNvSpPr txBox="1"/>
          <p:nvPr/>
        </p:nvSpPr>
        <p:spPr>
          <a:xfrm>
            <a:off x="267854" y="1212557"/>
            <a:ext cx="4867564" cy="2585323"/>
          </a:xfrm>
          <a:prstGeom prst="rect">
            <a:avLst/>
          </a:prstGeom>
          <a:noFill/>
        </p:spPr>
        <p:txBody>
          <a:bodyPr wrap="square" rtlCol="0">
            <a:spAutoFit/>
          </a:bodyPr>
          <a:lstStyle/>
          <a:p>
            <a:pPr marL="285750" indent="-285750">
              <a:buFont typeface="Arial" panose="020B0604020202020204" pitchFamily="34" charset="0"/>
              <a:buChar char="•"/>
            </a:pPr>
            <a:r>
              <a:rPr lang="en-US" dirty="0"/>
              <a:t>Due to the water optics and staining on stage, we had a unique setup in which the binding kinetics of directly conjugated antibodies could be observed</a:t>
            </a:r>
          </a:p>
          <a:p>
            <a:pPr marL="285750" indent="-285750">
              <a:buFont typeface="Arial" panose="020B0604020202020204" pitchFamily="34" charset="0"/>
              <a:buChar char="•"/>
            </a:pPr>
            <a:r>
              <a:rPr lang="en-US" dirty="0"/>
              <a:t>Able to determine binding half times and how temp and pH modulated them</a:t>
            </a:r>
          </a:p>
          <a:p>
            <a:pPr marL="285750" indent="-285750">
              <a:buFont typeface="Arial" panose="020B0604020202020204" pitchFamily="34" charset="0"/>
              <a:buChar char="•"/>
            </a:pPr>
            <a:r>
              <a:rPr lang="en-US" dirty="0"/>
              <a:t>With better temp control, possible to directly determine binding energies of antibodies</a:t>
            </a:r>
          </a:p>
          <a:p>
            <a:endParaRPr lang="en-US" dirty="0"/>
          </a:p>
        </p:txBody>
      </p:sp>
    </p:spTree>
    <p:extLst>
      <p:ext uri="{BB962C8B-B14F-4D97-AF65-F5344CB8AC3E}">
        <p14:creationId xmlns:p14="http://schemas.microsoft.com/office/powerpoint/2010/main" val="30973464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4F13-91A4-CCC5-03C8-B0F08FB6B218}"/>
              </a:ext>
            </a:extLst>
          </p:cNvPr>
          <p:cNvSpPr>
            <a:spLocks noGrp="1"/>
          </p:cNvSpPr>
          <p:nvPr>
            <p:ph type="title"/>
          </p:nvPr>
        </p:nvSpPr>
        <p:spPr>
          <a:xfrm>
            <a:off x="0" y="18256"/>
            <a:ext cx="6604000" cy="868436"/>
          </a:xfrm>
        </p:spPr>
        <p:txBody>
          <a:bodyPr/>
          <a:lstStyle/>
          <a:p>
            <a:r>
              <a:rPr lang="en-US" dirty="0"/>
              <a:t>High Resolution</a:t>
            </a:r>
          </a:p>
        </p:txBody>
      </p:sp>
      <p:sp>
        <p:nvSpPr>
          <p:cNvPr id="3" name="Content Placeholder 2">
            <a:extLst>
              <a:ext uri="{FF2B5EF4-FFF2-40B4-BE49-F238E27FC236}">
                <a16:creationId xmlns:a16="http://schemas.microsoft.com/office/drawing/2014/main" id="{CBAA40EA-BBED-64D8-8E46-6BF6764C0062}"/>
              </a:ext>
            </a:extLst>
          </p:cNvPr>
          <p:cNvSpPr>
            <a:spLocks noGrp="1"/>
          </p:cNvSpPr>
          <p:nvPr>
            <p:ph idx="1"/>
          </p:nvPr>
        </p:nvSpPr>
        <p:spPr>
          <a:xfrm>
            <a:off x="200335" y="886692"/>
            <a:ext cx="6163520" cy="4351338"/>
          </a:xfrm>
        </p:spPr>
        <p:txBody>
          <a:bodyPr>
            <a:normAutofit/>
          </a:bodyPr>
          <a:lstStyle/>
          <a:p>
            <a:r>
              <a:rPr lang="en-US" sz="2000" dirty="0"/>
              <a:t>All current commercial systems use air optics and many even look through the slide glass (huge working distance needed)</a:t>
            </a:r>
          </a:p>
          <a:p>
            <a:r>
              <a:rPr lang="en-US" sz="2000" dirty="0"/>
              <a:t>Our unique setup directly allows for water optics and a viewing window not only is very close to the sample, but also introduces no aberrations in water</a:t>
            </a:r>
          </a:p>
          <a:p>
            <a:r>
              <a:rPr lang="en-US" sz="2000" dirty="0"/>
              <a:t>Opens the door for &gt;1.0 NA objective use. </a:t>
            </a:r>
          </a:p>
          <a:p>
            <a:endParaRPr lang="en-US" sz="2000" dirty="0"/>
          </a:p>
        </p:txBody>
      </p:sp>
      <p:pic>
        <p:nvPicPr>
          <p:cNvPr id="5" name="Picture 4">
            <a:extLst>
              <a:ext uri="{FF2B5EF4-FFF2-40B4-BE49-F238E27FC236}">
                <a16:creationId xmlns:a16="http://schemas.microsoft.com/office/drawing/2014/main" id="{6E28DBC0-8655-070E-19D8-F3AF3150B47A}"/>
              </a:ext>
            </a:extLst>
          </p:cNvPr>
          <p:cNvPicPr>
            <a:picLocks noChangeAspect="1"/>
          </p:cNvPicPr>
          <p:nvPr/>
        </p:nvPicPr>
        <p:blipFill>
          <a:blip r:embed="rId2"/>
          <a:stretch>
            <a:fillRect/>
          </a:stretch>
        </p:blipFill>
        <p:spPr>
          <a:xfrm>
            <a:off x="7259783" y="180459"/>
            <a:ext cx="4251592" cy="6356237"/>
          </a:xfrm>
          <a:prstGeom prst="rect">
            <a:avLst/>
          </a:prstGeom>
        </p:spPr>
      </p:pic>
      <p:sp>
        <p:nvSpPr>
          <p:cNvPr id="6" name="TextBox 5">
            <a:extLst>
              <a:ext uri="{FF2B5EF4-FFF2-40B4-BE49-F238E27FC236}">
                <a16:creationId xmlns:a16="http://schemas.microsoft.com/office/drawing/2014/main" id="{E6FF7EB5-8B66-4501-1025-05F38F963E42}"/>
              </a:ext>
            </a:extLst>
          </p:cNvPr>
          <p:cNvSpPr txBox="1"/>
          <p:nvPr/>
        </p:nvSpPr>
        <p:spPr>
          <a:xfrm>
            <a:off x="7361381" y="267808"/>
            <a:ext cx="1258678" cy="369332"/>
          </a:xfrm>
          <a:prstGeom prst="rect">
            <a:avLst/>
          </a:prstGeom>
          <a:solidFill>
            <a:schemeClr val="tx1"/>
          </a:solidFill>
        </p:spPr>
        <p:txBody>
          <a:bodyPr wrap="none" rtlCol="0">
            <a:spAutoFit/>
          </a:bodyPr>
          <a:lstStyle/>
          <a:p>
            <a:r>
              <a:rPr lang="en-US" dirty="0">
                <a:solidFill>
                  <a:schemeClr val="bg1"/>
                </a:solidFill>
              </a:rPr>
              <a:t>60x, 1.0NA</a:t>
            </a:r>
          </a:p>
        </p:txBody>
      </p:sp>
    </p:spTree>
    <p:extLst>
      <p:ext uri="{BB962C8B-B14F-4D97-AF65-F5344CB8AC3E}">
        <p14:creationId xmlns:p14="http://schemas.microsoft.com/office/powerpoint/2010/main" val="1924742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4643-F77B-6C86-F244-F2FDBAF7151C}"/>
              </a:ext>
            </a:extLst>
          </p:cNvPr>
          <p:cNvSpPr>
            <a:spLocks noGrp="1"/>
          </p:cNvSpPr>
          <p:nvPr>
            <p:ph type="title"/>
          </p:nvPr>
        </p:nvSpPr>
        <p:spPr>
          <a:xfrm>
            <a:off x="0" y="0"/>
            <a:ext cx="10515600" cy="549275"/>
          </a:xfrm>
        </p:spPr>
        <p:txBody>
          <a:bodyPr>
            <a:normAutofit fontScale="90000"/>
          </a:bodyPr>
          <a:lstStyle/>
          <a:p>
            <a:r>
              <a:rPr lang="en-US" dirty="0"/>
              <a:t>What is Multiplexing?</a:t>
            </a:r>
          </a:p>
        </p:txBody>
      </p:sp>
      <p:sp>
        <p:nvSpPr>
          <p:cNvPr id="4" name="TextBox 3">
            <a:extLst>
              <a:ext uri="{FF2B5EF4-FFF2-40B4-BE49-F238E27FC236}">
                <a16:creationId xmlns:a16="http://schemas.microsoft.com/office/drawing/2014/main" id="{E3B7C369-0FBE-BE95-3C33-9DC0798401A2}"/>
              </a:ext>
            </a:extLst>
          </p:cNvPr>
          <p:cNvSpPr txBox="1"/>
          <p:nvPr/>
        </p:nvSpPr>
        <p:spPr>
          <a:xfrm>
            <a:off x="1788160" y="767534"/>
            <a:ext cx="8062335" cy="369332"/>
          </a:xfrm>
          <a:prstGeom prst="rect">
            <a:avLst/>
          </a:prstGeom>
          <a:noFill/>
        </p:spPr>
        <p:txBody>
          <a:bodyPr wrap="none" rtlCol="0">
            <a:spAutoFit/>
          </a:bodyPr>
          <a:lstStyle/>
          <a:p>
            <a:r>
              <a:rPr lang="en-US" dirty="0">
                <a:solidFill>
                  <a:srgbClr val="FF0000"/>
                </a:solidFill>
              </a:rPr>
              <a:t>Observing high number of markers on a sample, typically greater than 5 markers</a:t>
            </a:r>
          </a:p>
        </p:txBody>
      </p:sp>
      <p:sp>
        <p:nvSpPr>
          <p:cNvPr id="22" name="TextBox 21">
            <a:extLst>
              <a:ext uri="{FF2B5EF4-FFF2-40B4-BE49-F238E27FC236}">
                <a16:creationId xmlns:a16="http://schemas.microsoft.com/office/drawing/2014/main" id="{0C880347-D0BB-A317-B0FB-B0D5467CDB5F}"/>
              </a:ext>
            </a:extLst>
          </p:cNvPr>
          <p:cNvSpPr txBox="1"/>
          <p:nvPr/>
        </p:nvSpPr>
        <p:spPr>
          <a:xfrm rot="16200000">
            <a:off x="-758675" y="3056179"/>
            <a:ext cx="1921873" cy="369332"/>
          </a:xfrm>
          <a:prstGeom prst="rect">
            <a:avLst/>
          </a:prstGeom>
          <a:noFill/>
          <a:ln w="25400">
            <a:solidFill>
              <a:schemeClr val="tx1"/>
            </a:solidFill>
          </a:ln>
        </p:spPr>
        <p:txBody>
          <a:bodyPr wrap="none" rtlCol="0">
            <a:spAutoFit/>
          </a:bodyPr>
          <a:lstStyle/>
          <a:p>
            <a:r>
              <a:rPr lang="en-US" dirty="0"/>
              <a:t>Marker Construct</a:t>
            </a:r>
          </a:p>
        </p:txBody>
      </p:sp>
      <p:grpSp>
        <p:nvGrpSpPr>
          <p:cNvPr id="24" name="Group 23">
            <a:extLst>
              <a:ext uri="{FF2B5EF4-FFF2-40B4-BE49-F238E27FC236}">
                <a16:creationId xmlns:a16="http://schemas.microsoft.com/office/drawing/2014/main" id="{45CCC3AD-CDD1-F764-9F43-3003FEB72FD4}"/>
              </a:ext>
            </a:extLst>
          </p:cNvPr>
          <p:cNvGrpSpPr/>
          <p:nvPr/>
        </p:nvGrpSpPr>
        <p:grpSpPr>
          <a:xfrm>
            <a:off x="792480" y="1812982"/>
            <a:ext cx="11312636" cy="2464378"/>
            <a:chOff x="792480" y="1812982"/>
            <a:chExt cx="11312636" cy="2464378"/>
          </a:xfrm>
        </p:grpSpPr>
        <p:grpSp>
          <p:nvGrpSpPr>
            <p:cNvPr id="21" name="Group 20">
              <a:extLst>
                <a:ext uri="{FF2B5EF4-FFF2-40B4-BE49-F238E27FC236}">
                  <a16:creationId xmlns:a16="http://schemas.microsoft.com/office/drawing/2014/main" id="{EE9A32DC-D5A0-BD51-7E6B-D6068612C997}"/>
                </a:ext>
              </a:extLst>
            </p:cNvPr>
            <p:cNvGrpSpPr/>
            <p:nvPr/>
          </p:nvGrpSpPr>
          <p:grpSpPr>
            <a:xfrm>
              <a:off x="792480" y="1812982"/>
              <a:ext cx="11312636" cy="2464378"/>
              <a:chOff x="292526" y="1812982"/>
              <a:chExt cx="11812590" cy="2406704"/>
            </a:xfrm>
          </p:grpSpPr>
          <p:pic>
            <p:nvPicPr>
              <p:cNvPr id="5" name="Picture 4">
                <a:extLst>
                  <a:ext uri="{FF2B5EF4-FFF2-40B4-BE49-F238E27FC236}">
                    <a16:creationId xmlns:a16="http://schemas.microsoft.com/office/drawing/2014/main" id="{F059A70D-FA26-74CD-94BA-DF5B119C9812}"/>
                  </a:ext>
                </a:extLst>
              </p:cNvPr>
              <p:cNvPicPr>
                <a:picLocks noChangeAspect="1"/>
              </p:cNvPicPr>
              <p:nvPr/>
            </p:nvPicPr>
            <p:blipFill>
              <a:blip r:embed="rId2"/>
              <a:stretch>
                <a:fillRect/>
              </a:stretch>
            </p:blipFill>
            <p:spPr>
              <a:xfrm rot="10800000">
                <a:off x="292526" y="2638314"/>
                <a:ext cx="1495634" cy="1581371"/>
              </a:xfrm>
              <a:prstGeom prst="rect">
                <a:avLst/>
              </a:prstGeom>
            </p:spPr>
          </p:pic>
          <p:sp>
            <p:nvSpPr>
              <p:cNvPr id="6" name="Star: 7 Points 5">
                <a:extLst>
                  <a:ext uri="{FF2B5EF4-FFF2-40B4-BE49-F238E27FC236}">
                    <a16:creationId xmlns:a16="http://schemas.microsoft.com/office/drawing/2014/main" id="{5E85A0E7-F1C1-0A8C-60F8-03E8B18F5F72}"/>
                  </a:ext>
                </a:extLst>
              </p:cNvPr>
              <p:cNvSpPr/>
              <p:nvPr/>
            </p:nvSpPr>
            <p:spPr>
              <a:xfrm>
                <a:off x="9053565" y="2812805"/>
                <a:ext cx="914400" cy="914400"/>
              </a:xfrm>
              <a:prstGeom prst="star7">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6A5327B9-8318-F9DF-54F5-DF7BE9057990}"/>
                  </a:ext>
                </a:extLst>
              </p:cNvPr>
              <p:cNvCxnSpPr>
                <a:cxnSpLocks/>
              </p:cNvCxnSpPr>
              <p:nvPr/>
            </p:nvCxnSpPr>
            <p:spPr>
              <a:xfrm>
                <a:off x="4368800" y="3337558"/>
                <a:ext cx="3464560" cy="0"/>
              </a:xfrm>
              <a:prstGeom prst="line">
                <a:avLst/>
              </a:prstGeom>
              <a:ln w="63500">
                <a:solidFill>
                  <a:srgbClr val="7030A0"/>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215242E4-879E-1F1E-0962-3724DE88F37B}"/>
                  </a:ext>
                </a:extLst>
              </p:cNvPr>
              <p:cNvSpPr txBox="1"/>
              <p:nvPr/>
            </p:nvSpPr>
            <p:spPr>
              <a:xfrm>
                <a:off x="1049335" y="1812982"/>
                <a:ext cx="1551322" cy="369332"/>
              </a:xfrm>
              <a:prstGeom prst="rect">
                <a:avLst/>
              </a:prstGeom>
              <a:noFill/>
            </p:spPr>
            <p:txBody>
              <a:bodyPr wrap="none" rtlCol="0">
                <a:spAutoFit/>
              </a:bodyPr>
              <a:lstStyle/>
              <a:p>
                <a:r>
                  <a:rPr lang="en-US" b="1" dirty="0"/>
                  <a:t>Target Binder</a:t>
                </a:r>
              </a:p>
            </p:txBody>
          </p:sp>
          <p:sp>
            <p:nvSpPr>
              <p:cNvPr id="9" name="TextBox 8">
                <a:extLst>
                  <a:ext uri="{FF2B5EF4-FFF2-40B4-BE49-F238E27FC236}">
                    <a16:creationId xmlns:a16="http://schemas.microsoft.com/office/drawing/2014/main" id="{1001ACF3-9502-BA5C-AC9D-46130A28525D}"/>
                  </a:ext>
                </a:extLst>
              </p:cNvPr>
              <p:cNvSpPr txBox="1"/>
              <p:nvPr/>
            </p:nvSpPr>
            <p:spPr>
              <a:xfrm>
                <a:off x="5404053" y="1812982"/>
                <a:ext cx="830548" cy="369332"/>
              </a:xfrm>
              <a:prstGeom prst="rect">
                <a:avLst/>
              </a:prstGeom>
              <a:noFill/>
            </p:spPr>
            <p:txBody>
              <a:bodyPr wrap="none" rtlCol="0">
                <a:spAutoFit/>
              </a:bodyPr>
              <a:lstStyle/>
              <a:p>
                <a:r>
                  <a:rPr lang="en-US" b="1" dirty="0"/>
                  <a:t>Linker</a:t>
                </a:r>
              </a:p>
            </p:txBody>
          </p:sp>
          <p:sp>
            <p:nvSpPr>
              <p:cNvPr id="10" name="TextBox 9">
                <a:extLst>
                  <a:ext uri="{FF2B5EF4-FFF2-40B4-BE49-F238E27FC236}">
                    <a16:creationId xmlns:a16="http://schemas.microsoft.com/office/drawing/2014/main" id="{46C705E0-AEA9-947C-9F98-C695AD5B39CC}"/>
                  </a:ext>
                </a:extLst>
              </p:cNvPr>
              <p:cNvSpPr txBox="1"/>
              <p:nvPr/>
            </p:nvSpPr>
            <p:spPr>
              <a:xfrm>
                <a:off x="9648949" y="1812982"/>
                <a:ext cx="1105239" cy="369332"/>
              </a:xfrm>
              <a:prstGeom prst="rect">
                <a:avLst/>
              </a:prstGeom>
              <a:noFill/>
            </p:spPr>
            <p:txBody>
              <a:bodyPr wrap="none" rtlCol="0">
                <a:spAutoFit/>
              </a:bodyPr>
              <a:lstStyle/>
              <a:p>
                <a:r>
                  <a:rPr lang="en-US" b="1" dirty="0"/>
                  <a:t>Reporter</a:t>
                </a:r>
              </a:p>
            </p:txBody>
          </p:sp>
          <p:pic>
            <p:nvPicPr>
              <p:cNvPr id="12" name="Picture 11">
                <a:extLst>
                  <a:ext uri="{FF2B5EF4-FFF2-40B4-BE49-F238E27FC236}">
                    <a16:creationId xmlns:a16="http://schemas.microsoft.com/office/drawing/2014/main" id="{FB2C643F-20B5-5B4D-2E01-28B2C8919F81}"/>
                  </a:ext>
                </a:extLst>
              </p:cNvPr>
              <p:cNvPicPr>
                <a:picLocks noChangeAspect="1"/>
              </p:cNvPicPr>
              <p:nvPr/>
            </p:nvPicPr>
            <p:blipFill>
              <a:blip r:embed="rId3"/>
              <a:stretch>
                <a:fillRect/>
              </a:stretch>
            </p:blipFill>
            <p:spPr>
              <a:xfrm rot="16200000">
                <a:off x="1927855" y="3069061"/>
                <a:ext cx="1581372" cy="719878"/>
              </a:xfrm>
              <a:prstGeom prst="rect">
                <a:avLst/>
              </a:prstGeom>
            </p:spPr>
          </p:pic>
          <p:sp>
            <p:nvSpPr>
              <p:cNvPr id="13" name="TextBox 12">
                <a:extLst>
                  <a:ext uri="{FF2B5EF4-FFF2-40B4-BE49-F238E27FC236}">
                    <a16:creationId xmlns:a16="http://schemas.microsoft.com/office/drawing/2014/main" id="{BC5ED674-F2CE-C495-498B-03E7BDA5EB48}"/>
                  </a:ext>
                </a:extLst>
              </p:cNvPr>
              <p:cNvSpPr txBox="1"/>
              <p:nvPr/>
            </p:nvSpPr>
            <p:spPr>
              <a:xfrm>
                <a:off x="1788160" y="3076690"/>
                <a:ext cx="388248" cy="369332"/>
              </a:xfrm>
              <a:prstGeom prst="rect">
                <a:avLst/>
              </a:prstGeom>
              <a:noFill/>
            </p:spPr>
            <p:txBody>
              <a:bodyPr wrap="none" rtlCol="0">
                <a:spAutoFit/>
              </a:bodyPr>
              <a:lstStyle/>
              <a:p>
                <a:r>
                  <a:rPr lang="en-US" dirty="0"/>
                  <a:t>or</a:t>
                </a:r>
              </a:p>
            </p:txBody>
          </p:sp>
          <p:sp>
            <p:nvSpPr>
              <p:cNvPr id="14" name="TextBox 13">
                <a:extLst>
                  <a:ext uri="{FF2B5EF4-FFF2-40B4-BE49-F238E27FC236}">
                    <a16:creationId xmlns:a16="http://schemas.microsoft.com/office/drawing/2014/main" id="{7C7B81AB-0F83-5600-332A-25FD157AECEC}"/>
                  </a:ext>
                </a:extLst>
              </p:cNvPr>
              <p:cNvSpPr txBox="1"/>
              <p:nvPr/>
            </p:nvSpPr>
            <p:spPr>
              <a:xfrm>
                <a:off x="587878" y="2268981"/>
                <a:ext cx="893065" cy="369332"/>
              </a:xfrm>
              <a:prstGeom prst="rect">
                <a:avLst/>
              </a:prstGeom>
              <a:noFill/>
            </p:spPr>
            <p:txBody>
              <a:bodyPr wrap="none" rtlCol="0">
                <a:spAutoFit/>
              </a:bodyPr>
              <a:lstStyle/>
              <a:p>
                <a:r>
                  <a:rPr lang="en-US" dirty="0"/>
                  <a:t>Protein</a:t>
                </a:r>
              </a:p>
            </p:txBody>
          </p:sp>
          <p:sp>
            <p:nvSpPr>
              <p:cNvPr id="15" name="TextBox 14">
                <a:extLst>
                  <a:ext uri="{FF2B5EF4-FFF2-40B4-BE49-F238E27FC236}">
                    <a16:creationId xmlns:a16="http://schemas.microsoft.com/office/drawing/2014/main" id="{EE9F2BAA-CC41-7BBF-CD10-DBCAB014E227}"/>
                  </a:ext>
                </a:extLst>
              </p:cNvPr>
              <p:cNvSpPr txBox="1"/>
              <p:nvPr/>
            </p:nvSpPr>
            <p:spPr>
              <a:xfrm>
                <a:off x="2272008" y="2268981"/>
                <a:ext cx="623889" cy="369332"/>
              </a:xfrm>
              <a:prstGeom prst="rect">
                <a:avLst/>
              </a:prstGeom>
              <a:noFill/>
            </p:spPr>
            <p:txBody>
              <a:bodyPr wrap="none" rtlCol="0">
                <a:spAutoFit/>
              </a:bodyPr>
              <a:lstStyle/>
              <a:p>
                <a:r>
                  <a:rPr lang="en-US" dirty="0"/>
                  <a:t>RNA</a:t>
                </a:r>
              </a:p>
            </p:txBody>
          </p:sp>
          <p:pic>
            <p:nvPicPr>
              <p:cNvPr id="17" name="Picture 16">
                <a:extLst>
                  <a:ext uri="{FF2B5EF4-FFF2-40B4-BE49-F238E27FC236}">
                    <a16:creationId xmlns:a16="http://schemas.microsoft.com/office/drawing/2014/main" id="{F6DF2688-2097-11F5-FFC5-73FAA44F6A71}"/>
                  </a:ext>
                </a:extLst>
              </p:cNvPr>
              <p:cNvPicPr>
                <a:picLocks noChangeAspect="1"/>
              </p:cNvPicPr>
              <p:nvPr/>
            </p:nvPicPr>
            <p:blipFill>
              <a:blip r:embed="rId4"/>
              <a:stretch>
                <a:fillRect/>
              </a:stretch>
            </p:blipFill>
            <p:spPr>
              <a:xfrm>
                <a:off x="10616004" y="2797124"/>
                <a:ext cx="1200278" cy="909765"/>
              </a:xfrm>
              <a:prstGeom prst="rect">
                <a:avLst/>
              </a:prstGeom>
            </p:spPr>
          </p:pic>
          <p:sp>
            <p:nvSpPr>
              <p:cNvPr id="18" name="TextBox 17">
                <a:extLst>
                  <a:ext uri="{FF2B5EF4-FFF2-40B4-BE49-F238E27FC236}">
                    <a16:creationId xmlns:a16="http://schemas.microsoft.com/office/drawing/2014/main" id="{2079BCDF-62FA-0737-B99E-42B742875ACF}"/>
                  </a:ext>
                </a:extLst>
              </p:cNvPr>
              <p:cNvSpPr txBox="1"/>
              <p:nvPr/>
            </p:nvSpPr>
            <p:spPr>
              <a:xfrm>
                <a:off x="8810830" y="2407480"/>
                <a:ext cx="1399870" cy="369332"/>
              </a:xfrm>
              <a:prstGeom prst="rect">
                <a:avLst/>
              </a:prstGeom>
              <a:noFill/>
            </p:spPr>
            <p:txBody>
              <a:bodyPr wrap="none" rtlCol="0">
                <a:spAutoFit/>
              </a:bodyPr>
              <a:lstStyle/>
              <a:p>
                <a:r>
                  <a:rPr lang="en-US" dirty="0"/>
                  <a:t>Fluorophore</a:t>
                </a:r>
              </a:p>
            </p:txBody>
          </p:sp>
          <p:sp>
            <p:nvSpPr>
              <p:cNvPr id="19" name="TextBox 18">
                <a:extLst>
                  <a:ext uri="{FF2B5EF4-FFF2-40B4-BE49-F238E27FC236}">
                    <a16:creationId xmlns:a16="http://schemas.microsoft.com/office/drawing/2014/main" id="{B2C61D24-C005-0223-420B-7754DC879145}"/>
                  </a:ext>
                </a:extLst>
              </p:cNvPr>
              <p:cNvSpPr txBox="1"/>
              <p:nvPr/>
            </p:nvSpPr>
            <p:spPr>
              <a:xfrm>
                <a:off x="10705246" y="2268981"/>
                <a:ext cx="1399870" cy="646331"/>
              </a:xfrm>
              <a:prstGeom prst="rect">
                <a:avLst/>
              </a:prstGeom>
              <a:noFill/>
            </p:spPr>
            <p:txBody>
              <a:bodyPr wrap="square" rtlCol="0">
                <a:spAutoFit/>
              </a:bodyPr>
              <a:lstStyle/>
              <a:p>
                <a:r>
                  <a:rPr lang="en-US" dirty="0"/>
                  <a:t>Metal Lanthanide</a:t>
                </a:r>
              </a:p>
            </p:txBody>
          </p:sp>
          <p:sp>
            <p:nvSpPr>
              <p:cNvPr id="20" name="TextBox 19">
                <a:extLst>
                  <a:ext uri="{FF2B5EF4-FFF2-40B4-BE49-F238E27FC236}">
                    <a16:creationId xmlns:a16="http://schemas.microsoft.com/office/drawing/2014/main" id="{BEE74EF7-ADBE-41C7-4A18-73E592E8BDD0}"/>
                  </a:ext>
                </a:extLst>
              </p:cNvPr>
              <p:cNvSpPr txBox="1"/>
              <p:nvPr/>
            </p:nvSpPr>
            <p:spPr>
              <a:xfrm>
                <a:off x="3573026" y="2615025"/>
                <a:ext cx="5123868" cy="646331"/>
              </a:xfrm>
              <a:prstGeom prst="rect">
                <a:avLst/>
              </a:prstGeom>
              <a:noFill/>
            </p:spPr>
            <p:txBody>
              <a:bodyPr wrap="square" rtlCol="0">
                <a:spAutoFit/>
              </a:bodyPr>
              <a:lstStyle/>
              <a:p>
                <a:r>
                  <a:rPr lang="en-US" dirty="0"/>
                  <a:t>NHS-ester, DNA barcode, 2</a:t>
                </a:r>
                <a:r>
                  <a:rPr lang="en-US" baseline="30000" dirty="0"/>
                  <a:t>nd</a:t>
                </a:r>
                <a:r>
                  <a:rPr lang="en-US" dirty="0"/>
                  <a:t> Antibody, Dextran, Proprietary</a:t>
                </a:r>
              </a:p>
            </p:txBody>
          </p:sp>
        </p:grpSp>
        <p:sp>
          <p:nvSpPr>
            <p:cNvPr id="23" name="TextBox 22">
              <a:extLst>
                <a:ext uri="{FF2B5EF4-FFF2-40B4-BE49-F238E27FC236}">
                  <a16:creationId xmlns:a16="http://schemas.microsoft.com/office/drawing/2014/main" id="{950292E3-80D3-A3DE-6A53-6B415B84C254}"/>
                </a:ext>
              </a:extLst>
            </p:cNvPr>
            <p:cNvSpPr txBox="1"/>
            <p:nvPr/>
          </p:nvSpPr>
          <p:spPr>
            <a:xfrm>
              <a:off x="10182815" y="3115829"/>
              <a:ext cx="371816" cy="378183"/>
            </a:xfrm>
            <a:prstGeom prst="rect">
              <a:avLst/>
            </a:prstGeom>
            <a:noFill/>
          </p:spPr>
          <p:txBody>
            <a:bodyPr wrap="none" rtlCol="0">
              <a:spAutoFit/>
            </a:bodyPr>
            <a:lstStyle/>
            <a:p>
              <a:r>
                <a:rPr lang="en-US" dirty="0"/>
                <a:t>or</a:t>
              </a:r>
            </a:p>
          </p:txBody>
        </p:sp>
      </p:grpSp>
      <p:sp>
        <p:nvSpPr>
          <p:cNvPr id="25" name="TextBox 24">
            <a:extLst>
              <a:ext uri="{FF2B5EF4-FFF2-40B4-BE49-F238E27FC236}">
                <a16:creationId xmlns:a16="http://schemas.microsoft.com/office/drawing/2014/main" id="{156A7933-74B6-A4B4-0A1E-B185AF74B96F}"/>
              </a:ext>
            </a:extLst>
          </p:cNvPr>
          <p:cNvSpPr txBox="1"/>
          <p:nvPr/>
        </p:nvSpPr>
        <p:spPr>
          <a:xfrm rot="16200000">
            <a:off x="-579325" y="5712398"/>
            <a:ext cx="1527982" cy="369332"/>
          </a:xfrm>
          <a:prstGeom prst="rect">
            <a:avLst/>
          </a:prstGeom>
          <a:noFill/>
          <a:ln w="25400">
            <a:solidFill>
              <a:schemeClr val="tx1"/>
            </a:solidFill>
          </a:ln>
        </p:spPr>
        <p:txBody>
          <a:bodyPr wrap="none" rtlCol="0">
            <a:spAutoFit/>
          </a:bodyPr>
          <a:lstStyle/>
          <a:p>
            <a:r>
              <a:rPr lang="en-US" dirty="0"/>
              <a:t>Marker Limits</a:t>
            </a:r>
          </a:p>
        </p:txBody>
      </p:sp>
      <p:graphicFrame>
        <p:nvGraphicFramePr>
          <p:cNvPr id="26" name="Table 25">
            <a:extLst>
              <a:ext uri="{FF2B5EF4-FFF2-40B4-BE49-F238E27FC236}">
                <a16:creationId xmlns:a16="http://schemas.microsoft.com/office/drawing/2014/main" id="{D605D399-C70E-7690-614B-E881D9C6B339}"/>
              </a:ext>
            </a:extLst>
          </p:cNvPr>
          <p:cNvGraphicFramePr>
            <a:graphicFrameLocks noGrp="1"/>
          </p:cNvGraphicFramePr>
          <p:nvPr>
            <p:extLst>
              <p:ext uri="{D42A27DB-BD31-4B8C-83A1-F6EECF244321}">
                <p14:modId xmlns:p14="http://schemas.microsoft.com/office/powerpoint/2010/main" val="1664211071"/>
              </p:ext>
            </p:extLst>
          </p:nvPr>
        </p:nvGraphicFramePr>
        <p:xfrm>
          <a:off x="965200" y="4959888"/>
          <a:ext cx="10414113" cy="1701167"/>
        </p:xfrm>
        <a:graphic>
          <a:graphicData uri="http://schemas.openxmlformats.org/drawingml/2006/table">
            <a:tbl>
              <a:tblPr firstRow="1" bandRow="1">
                <a:tableStyleId>{073A0DAA-6AF3-43AB-8588-CEC1D06C72B9}</a:tableStyleId>
              </a:tblPr>
              <a:tblGrid>
                <a:gridCol w="3525520">
                  <a:extLst>
                    <a:ext uri="{9D8B030D-6E8A-4147-A177-3AD203B41FA5}">
                      <a16:colId xmlns:a16="http://schemas.microsoft.com/office/drawing/2014/main" val="3924115791"/>
                    </a:ext>
                  </a:extLst>
                </a:gridCol>
                <a:gridCol w="3891280">
                  <a:extLst>
                    <a:ext uri="{9D8B030D-6E8A-4147-A177-3AD203B41FA5}">
                      <a16:colId xmlns:a16="http://schemas.microsoft.com/office/drawing/2014/main" val="624001801"/>
                    </a:ext>
                  </a:extLst>
                </a:gridCol>
                <a:gridCol w="2997313">
                  <a:extLst>
                    <a:ext uri="{9D8B030D-6E8A-4147-A177-3AD203B41FA5}">
                      <a16:colId xmlns:a16="http://schemas.microsoft.com/office/drawing/2014/main" val="4018846688"/>
                    </a:ext>
                  </a:extLst>
                </a:gridCol>
              </a:tblGrid>
              <a:tr h="695327">
                <a:tc>
                  <a:txBody>
                    <a:bodyPr/>
                    <a:lstStyle/>
                    <a:p>
                      <a:r>
                        <a:rPr lang="en-US" sz="1600" dirty="0"/>
                        <a:t>Multiplex Type</a:t>
                      </a:r>
                    </a:p>
                  </a:txBody>
                  <a:tcPr/>
                </a:tc>
                <a:tc>
                  <a:txBody>
                    <a:bodyPr/>
                    <a:lstStyle/>
                    <a:p>
                      <a:r>
                        <a:rPr lang="en-US" sz="1600" dirty="0"/>
                        <a:t>Number Cycles</a:t>
                      </a:r>
                    </a:p>
                  </a:txBody>
                  <a:tcPr/>
                </a:tc>
                <a:tc>
                  <a:txBody>
                    <a:bodyPr/>
                    <a:lstStyle/>
                    <a:p>
                      <a:r>
                        <a:rPr lang="en-US" sz="1600" dirty="0"/>
                        <a:t>Markers per Cycle</a:t>
                      </a:r>
                    </a:p>
                  </a:txBody>
                  <a:tcPr/>
                </a:tc>
                <a:extLst>
                  <a:ext uri="{0D108BD9-81ED-4DB2-BD59-A6C34878D82A}">
                    <a16:rowId xmlns:a16="http://schemas.microsoft.com/office/drawing/2014/main" val="1839090115"/>
                  </a:ext>
                </a:extLst>
              </a:tr>
              <a:tr h="0">
                <a:tc>
                  <a:txBody>
                    <a:bodyPr/>
                    <a:lstStyle/>
                    <a:p>
                      <a:r>
                        <a:rPr lang="en-US" sz="1600" dirty="0"/>
                        <a:t>Color Compensation</a:t>
                      </a:r>
                    </a:p>
                  </a:txBody>
                  <a:tcPr/>
                </a:tc>
                <a:tc>
                  <a:txBody>
                    <a:bodyPr/>
                    <a:lstStyle/>
                    <a:p>
                      <a:r>
                        <a:rPr lang="en-US" sz="1600"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7-8</a:t>
                      </a:r>
                    </a:p>
                  </a:txBody>
                  <a:tcPr/>
                </a:tc>
                <a:extLst>
                  <a:ext uri="{0D108BD9-81ED-4DB2-BD59-A6C34878D82A}">
                    <a16:rowId xmlns:a16="http://schemas.microsoft.com/office/drawing/2014/main" val="1536033888"/>
                  </a:ext>
                </a:extLst>
              </a:tr>
              <a:tr h="0">
                <a:tc>
                  <a:txBody>
                    <a:bodyPr/>
                    <a:lstStyle/>
                    <a:p>
                      <a:r>
                        <a:rPr lang="en-US" sz="1600" dirty="0"/>
                        <a:t>Mass Spec</a:t>
                      </a:r>
                    </a:p>
                  </a:txBody>
                  <a:tcPr/>
                </a:tc>
                <a:tc>
                  <a:txBody>
                    <a:bodyPr/>
                    <a:lstStyle/>
                    <a:p>
                      <a:r>
                        <a:rPr lang="en-US" sz="1600" dirty="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30</a:t>
                      </a:r>
                    </a:p>
                  </a:txBody>
                  <a:tcPr/>
                </a:tc>
                <a:extLst>
                  <a:ext uri="{0D108BD9-81ED-4DB2-BD59-A6C34878D82A}">
                    <a16:rowId xmlns:a16="http://schemas.microsoft.com/office/drawing/2014/main" val="2354322138"/>
                  </a:ext>
                </a:extLst>
              </a:tr>
              <a:tr h="0">
                <a:tc>
                  <a:txBody>
                    <a:bodyPr/>
                    <a:lstStyle/>
                    <a:p>
                      <a:r>
                        <a:rPr lang="en-US" sz="1600" dirty="0"/>
                        <a:t>Cyclic Multiplexing</a:t>
                      </a:r>
                    </a:p>
                  </a:txBody>
                  <a:tcPr/>
                </a:tc>
                <a:tc>
                  <a:txBody>
                    <a:bodyPr/>
                    <a:lstStyle/>
                    <a:p>
                      <a:r>
                        <a:rPr lang="en-US" sz="1600" dirty="0"/>
                        <a:t>Virtually Unlimited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5</a:t>
                      </a:r>
                    </a:p>
                  </a:txBody>
                  <a:tcPr/>
                </a:tc>
                <a:extLst>
                  <a:ext uri="{0D108BD9-81ED-4DB2-BD59-A6C34878D82A}">
                    <a16:rowId xmlns:a16="http://schemas.microsoft.com/office/drawing/2014/main" val="1385310406"/>
                  </a:ext>
                </a:extLst>
              </a:tr>
            </a:tbl>
          </a:graphicData>
        </a:graphic>
      </p:graphicFrame>
    </p:spTree>
    <p:extLst>
      <p:ext uri="{BB962C8B-B14F-4D97-AF65-F5344CB8AC3E}">
        <p14:creationId xmlns:p14="http://schemas.microsoft.com/office/powerpoint/2010/main" val="3932127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9C43-EA7E-9F00-4485-4C2B7B1C8B5E}"/>
              </a:ext>
            </a:extLst>
          </p:cNvPr>
          <p:cNvSpPr>
            <a:spLocks noGrp="1"/>
          </p:cNvSpPr>
          <p:nvPr>
            <p:ph type="title"/>
          </p:nvPr>
        </p:nvSpPr>
        <p:spPr>
          <a:xfrm>
            <a:off x="0" y="0"/>
            <a:ext cx="10515600" cy="661035"/>
          </a:xfrm>
        </p:spPr>
        <p:txBody>
          <a:bodyPr>
            <a:normAutofit fontScale="90000"/>
          </a:bodyPr>
          <a:lstStyle/>
          <a:p>
            <a:r>
              <a:rPr lang="en-US" dirty="0"/>
              <a:t>Mutli-Cyclic Multiplex Proteomics Landscape</a:t>
            </a:r>
          </a:p>
        </p:txBody>
      </p:sp>
      <p:pic>
        <p:nvPicPr>
          <p:cNvPr id="5" name="Picture 4">
            <a:extLst>
              <a:ext uri="{FF2B5EF4-FFF2-40B4-BE49-F238E27FC236}">
                <a16:creationId xmlns:a16="http://schemas.microsoft.com/office/drawing/2014/main" id="{3814762B-FC9A-5BE6-F425-7A3A785E3E1A}"/>
              </a:ext>
            </a:extLst>
          </p:cNvPr>
          <p:cNvPicPr>
            <a:picLocks noChangeAspect="1"/>
          </p:cNvPicPr>
          <p:nvPr/>
        </p:nvPicPr>
        <p:blipFill>
          <a:blip r:embed="rId2"/>
          <a:stretch>
            <a:fillRect/>
          </a:stretch>
        </p:blipFill>
        <p:spPr>
          <a:xfrm rot="10800000">
            <a:off x="979379" y="1534156"/>
            <a:ext cx="1495634" cy="1581371"/>
          </a:xfrm>
          <a:prstGeom prst="rect">
            <a:avLst/>
          </a:prstGeom>
        </p:spPr>
      </p:pic>
      <p:sp>
        <p:nvSpPr>
          <p:cNvPr id="6" name="Star: 7 Points 5">
            <a:extLst>
              <a:ext uri="{FF2B5EF4-FFF2-40B4-BE49-F238E27FC236}">
                <a16:creationId xmlns:a16="http://schemas.microsoft.com/office/drawing/2014/main" id="{CDDDC247-E4BA-3AD3-D79E-A8D9354AA3A6}"/>
              </a:ext>
            </a:extLst>
          </p:cNvPr>
          <p:cNvSpPr/>
          <p:nvPr/>
        </p:nvSpPr>
        <p:spPr>
          <a:xfrm>
            <a:off x="9712960" y="1676396"/>
            <a:ext cx="914400" cy="914400"/>
          </a:xfrm>
          <a:prstGeom prst="star7">
            <a:avLst/>
          </a:prstGeom>
          <a:solidFill>
            <a:schemeClr val="accent3">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A8AC11D-53A8-3732-93A3-95DE89E9E1AD}"/>
              </a:ext>
            </a:extLst>
          </p:cNvPr>
          <p:cNvCxnSpPr>
            <a:cxnSpLocks/>
          </p:cNvCxnSpPr>
          <p:nvPr/>
        </p:nvCxnSpPr>
        <p:spPr>
          <a:xfrm>
            <a:off x="4480560" y="2209798"/>
            <a:ext cx="3464560" cy="0"/>
          </a:xfrm>
          <a:prstGeom prst="line">
            <a:avLst/>
          </a:prstGeom>
          <a:ln w="63500">
            <a:solidFill>
              <a:srgbClr val="7030A0"/>
            </a:solidFill>
          </a:ln>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4A520873-FD1E-81C3-11BC-62BAA55A2BA5}"/>
              </a:ext>
            </a:extLst>
          </p:cNvPr>
          <p:cNvSpPr/>
          <p:nvPr/>
        </p:nvSpPr>
        <p:spPr>
          <a:xfrm>
            <a:off x="111760" y="3115528"/>
            <a:ext cx="3251200" cy="38967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Remove Antibody</a:t>
            </a:r>
          </a:p>
        </p:txBody>
      </p:sp>
      <p:graphicFrame>
        <p:nvGraphicFramePr>
          <p:cNvPr id="14" name="Table 13">
            <a:extLst>
              <a:ext uri="{FF2B5EF4-FFF2-40B4-BE49-F238E27FC236}">
                <a16:creationId xmlns:a16="http://schemas.microsoft.com/office/drawing/2014/main" id="{9D7BD980-89A3-2E33-C2CC-7BFEE937530B}"/>
              </a:ext>
            </a:extLst>
          </p:cNvPr>
          <p:cNvGraphicFramePr>
            <a:graphicFrameLocks noGrp="1"/>
          </p:cNvGraphicFramePr>
          <p:nvPr>
            <p:extLst>
              <p:ext uri="{D42A27DB-BD31-4B8C-83A1-F6EECF244321}">
                <p14:modId xmlns:p14="http://schemas.microsoft.com/office/powerpoint/2010/main" val="3853030647"/>
              </p:ext>
            </p:extLst>
          </p:nvPr>
        </p:nvGraphicFramePr>
        <p:xfrm>
          <a:off x="314961" y="3703322"/>
          <a:ext cx="2448027" cy="1238885"/>
        </p:xfrm>
        <a:graphic>
          <a:graphicData uri="http://schemas.openxmlformats.org/drawingml/2006/table">
            <a:tbl>
              <a:tblPr firstRow="1" bandRow="1">
                <a:tableStyleId>{073A0DAA-6AF3-43AB-8588-CEC1D06C72B9}</a:tableStyleId>
              </a:tblPr>
              <a:tblGrid>
                <a:gridCol w="1129048">
                  <a:extLst>
                    <a:ext uri="{9D8B030D-6E8A-4147-A177-3AD203B41FA5}">
                      <a16:colId xmlns:a16="http://schemas.microsoft.com/office/drawing/2014/main" val="624001801"/>
                    </a:ext>
                  </a:extLst>
                </a:gridCol>
                <a:gridCol w="1318979">
                  <a:extLst>
                    <a:ext uri="{9D8B030D-6E8A-4147-A177-3AD203B41FA5}">
                      <a16:colId xmlns:a16="http://schemas.microsoft.com/office/drawing/2014/main" val="4018846688"/>
                    </a:ext>
                  </a:extLst>
                </a:gridCol>
              </a:tblGrid>
              <a:tr h="659765">
                <a:tc>
                  <a:txBody>
                    <a:bodyPr/>
                    <a:lstStyle/>
                    <a:p>
                      <a:r>
                        <a:rPr lang="en-US" sz="1600" dirty="0"/>
                        <a:t>How</a:t>
                      </a:r>
                    </a:p>
                  </a:txBody>
                  <a:tcPr/>
                </a:tc>
                <a:tc>
                  <a:txBody>
                    <a:bodyPr/>
                    <a:lstStyle/>
                    <a:p>
                      <a:r>
                        <a:rPr lang="en-US" sz="1600" dirty="0"/>
                        <a:t>System/ Technique</a:t>
                      </a:r>
                    </a:p>
                  </a:txBody>
                  <a:tcPr/>
                </a:tc>
                <a:extLst>
                  <a:ext uri="{0D108BD9-81ED-4DB2-BD59-A6C34878D82A}">
                    <a16:rowId xmlns:a16="http://schemas.microsoft.com/office/drawing/2014/main" val="1839090115"/>
                  </a:ext>
                </a:extLst>
              </a:tr>
              <a:tr h="0">
                <a:tc>
                  <a:txBody>
                    <a:bodyPr/>
                    <a:lstStyle/>
                    <a:p>
                      <a:r>
                        <a:rPr lang="en-US" sz="1600" dirty="0"/>
                        <a:t>High temp detergent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Lunaphore</a:t>
                      </a:r>
                      <a:r>
                        <a:rPr lang="en-US" sz="1600" dirty="0"/>
                        <a:t> Comet</a:t>
                      </a:r>
                    </a:p>
                  </a:txBody>
                  <a:tcPr/>
                </a:tc>
                <a:extLst>
                  <a:ext uri="{0D108BD9-81ED-4DB2-BD59-A6C34878D82A}">
                    <a16:rowId xmlns:a16="http://schemas.microsoft.com/office/drawing/2014/main" val="1536033888"/>
                  </a:ext>
                </a:extLst>
              </a:tr>
            </a:tbl>
          </a:graphicData>
        </a:graphic>
      </p:graphicFrame>
      <p:sp>
        <p:nvSpPr>
          <p:cNvPr id="16" name="Rectangle 15">
            <a:extLst>
              <a:ext uri="{FF2B5EF4-FFF2-40B4-BE49-F238E27FC236}">
                <a16:creationId xmlns:a16="http://schemas.microsoft.com/office/drawing/2014/main" id="{A7A9705D-C0C2-E258-56C8-1FC2C9DD6D9C}"/>
              </a:ext>
            </a:extLst>
          </p:cNvPr>
          <p:cNvSpPr/>
          <p:nvPr/>
        </p:nvSpPr>
        <p:spPr>
          <a:xfrm>
            <a:off x="4445000" y="3134052"/>
            <a:ext cx="3251200" cy="38967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Remove Linker</a:t>
            </a:r>
          </a:p>
        </p:txBody>
      </p:sp>
      <p:sp>
        <p:nvSpPr>
          <p:cNvPr id="17" name="Rectangle 16">
            <a:extLst>
              <a:ext uri="{FF2B5EF4-FFF2-40B4-BE49-F238E27FC236}">
                <a16:creationId xmlns:a16="http://schemas.microsoft.com/office/drawing/2014/main" id="{3108D72D-D017-F080-46E4-5E9F9D1A5CBE}"/>
              </a:ext>
            </a:extLst>
          </p:cNvPr>
          <p:cNvSpPr/>
          <p:nvPr/>
        </p:nvSpPr>
        <p:spPr>
          <a:xfrm>
            <a:off x="8778240" y="3115528"/>
            <a:ext cx="3251200" cy="389672"/>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Remove Reporter</a:t>
            </a:r>
          </a:p>
        </p:txBody>
      </p:sp>
      <p:graphicFrame>
        <p:nvGraphicFramePr>
          <p:cNvPr id="18" name="Table 17">
            <a:extLst>
              <a:ext uri="{FF2B5EF4-FFF2-40B4-BE49-F238E27FC236}">
                <a16:creationId xmlns:a16="http://schemas.microsoft.com/office/drawing/2014/main" id="{58B3B02A-9F8D-8033-81A3-E91D2B8F4BC0}"/>
              </a:ext>
            </a:extLst>
          </p:cNvPr>
          <p:cNvGraphicFramePr>
            <a:graphicFrameLocks noGrp="1"/>
          </p:cNvGraphicFramePr>
          <p:nvPr>
            <p:extLst>
              <p:ext uri="{D42A27DB-BD31-4B8C-83A1-F6EECF244321}">
                <p14:modId xmlns:p14="http://schemas.microsoft.com/office/powerpoint/2010/main" val="2311202860"/>
              </p:ext>
            </p:extLst>
          </p:nvPr>
        </p:nvGraphicFramePr>
        <p:xfrm>
          <a:off x="4110182" y="3703322"/>
          <a:ext cx="4027054" cy="2914169"/>
        </p:xfrm>
        <a:graphic>
          <a:graphicData uri="http://schemas.openxmlformats.org/drawingml/2006/table">
            <a:tbl>
              <a:tblPr firstRow="1" bandRow="1">
                <a:tableStyleId>{073A0DAA-6AF3-43AB-8588-CEC1D06C72B9}</a:tableStyleId>
              </a:tblPr>
              <a:tblGrid>
                <a:gridCol w="1271077">
                  <a:extLst>
                    <a:ext uri="{9D8B030D-6E8A-4147-A177-3AD203B41FA5}">
                      <a16:colId xmlns:a16="http://schemas.microsoft.com/office/drawing/2014/main" val="3924115791"/>
                    </a:ext>
                  </a:extLst>
                </a:gridCol>
                <a:gridCol w="1271077">
                  <a:extLst>
                    <a:ext uri="{9D8B030D-6E8A-4147-A177-3AD203B41FA5}">
                      <a16:colId xmlns:a16="http://schemas.microsoft.com/office/drawing/2014/main" val="624001801"/>
                    </a:ext>
                  </a:extLst>
                </a:gridCol>
                <a:gridCol w="1484900">
                  <a:extLst>
                    <a:ext uri="{9D8B030D-6E8A-4147-A177-3AD203B41FA5}">
                      <a16:colId xmlns:a16="http://schemas.microsoft.com/office/drawing/2014/main" val="4018846688"/>
                    </a:ext>
                  </a:extLst>
                </a:gridCol>
              </a:tblGrid>
              <a:tr h="689129">
                <a:tc>
                  <a:txBody>
                    <a:bodyPr/>
                    <a:lstStyle/>
                    <a:p>
                      <a:r>
                        <a:rPr lang="en-US" sz="1600" dirty="0"/>
                        <a:t>Linker Type</a:t>
                      </a:r>
                    </a:p>
                  </a:txBody>
                  <a:tcPr/>
                </a:tc>
                <a:tc>
                  <a:txBody>
                    <a:bodyPr/>
                    <a:lstStyle/>
                    <a:p>
                      <a:r>
                        <a:rPr lang="en-US" sz="1600" dirty="0"/>
                        <a:t>How</a:t>
                      </a:r>
                    </a:p>
                  </a:txBody>
                  <a:tcPr/>
                </a:tc>
                <a:tc>
                  <a:txBody>
                    <a:bodyPr/>
                    <a:lstStyle/>
                    <a:p>
                      <a:r>
                        <a:rPr lang="en-US" sz="1600" dirty="0"/>
                        <a:t>System/ Technique</a:t>
                      </a:r>
                    </a:p>
                  </a:txBody>
                  <a:tcPr/>
                </a:tc>
                <a:extLst>
                  <a:ext uri="{0D108BD9-81ED-4DB2-BD59-A6C34878D82A}">
                    <a16:rowId xmlns:a16="http://schemas.microsoft.com/office/drawing/2014/main" val="1839090115"/>
                  </a:ext>
                </a:extLst>
              </a:tr>
              <a:tr h="815624">
                <a:tc>
                  <a:txBody>
                    <a:bodyPr/>
                    <a:lstStyle/>
                    <a:p>
                      <a:r>
                        <a:rPr lang="en-US" sz="1600" dirty="0"/>
                        <a:t>DNA Barcode</a:t>
                      </a:r>
                    </a:p>
                  </a:txBody>
                  <a:tcPr/>
                </a:tc>
                <a:tc>
                  <a:txBody>
                    <a:bodyPr/>
                    <a:lstStyle/>
                    <a:p>
                      <a:r>
                        <a:rPr lang="en-US" sz="1600" dirty="0"/>
                        <a:t>Chaotropic Solvent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Akoya </a:t>
                      </a:r>
                      <a:r>
                        <a:rPr lang="en-US" sz="1600" dirty="0" err="1"/>
                        <a:t>Phenocycler</a:t>
                      </a:r>
                      <a:r>
                        <a:rPr lang="en-US" sz="1600" dirty="0"/>
                        <a:t> (Codex)</a:t>
                      </a:r>
                    </a:p>
                  </a:txBody>
                  <a:tcPr/>
                </a:tc>
                <a:extLst>
                  <a:ext uri="{0D108BD9-81ED-4DB2-BD59-A6C34878D82A}">
                    <a16:rowId xmlns:a16="http://schemas.microsoft.com/office/drawing/2014/main" val="1536033888"/>
                  </a:ext>
                </a:extLst>
              </a:tr>
              <a:tr h="815624">
                <a:tc>
                  <a:txBody>
                    <a:bodyPr/>
                    <a:lstStyle/>
                    <a:p>
                      <a:r>
                        <a:rPr lang="en-US" sz="1600" dirty="0"/>
                        <a:t>UV Cleavable Linker</a:t>
                      </a:r>
                    </a:p>
                  </a:txBody>
                  <a:tcPr/>
                </a:tc>
                <a:tc>
                  <a:txBody>
                    <a:bodyPr/>
                    <a:lstStyle/>
                    <a:p>
                      <a:r>
                        <a:rPr lang="en-US" sz="1600" dirty="0"/>
                        <a:t>UV Laser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NanoPlex</a:t>
                      </a:r>
                      <a:endParaRPr lang="en-US" sz="1600" dirty="0"/>
                    </a:p>
                  </a:txBody>
                  <a:tcPr/>
                </a:tc>
                <a:extLst>
                  <a:ext uri="{0D108BD9-81ED-4DB2-BD59-A6C34878D82A}">
                    <a16:rowId xmlns:a16="http://schemas.microsoft.com/office/drawing/2014/main" val="2354322138"/>
                  </a:ext>
                </a:extLst>
              </a:tr>
              <a:tr h="573958">
                <a:tc>
                  <a:txBody>
                    <a:bodyPr/>
                    <a:lstStyle/>
                    <a:p>
                      <a:r>
                        <a:rPr lang="en-US" sz="1600" dirty="0"/>
                        <a:t>Dextran</a:t>
                      </a:r>
                    </a:p>
                  </a:txBody>
                  <a:tcPr/>
                </a:tc>
                <a:tc>
                  <a:txBody>
                    <a:bodyPr/>
                    <a:lstStyle/>
                    <a:p>
                      <a:r>
                        <a:rPr lang="en-US" sz="1600" dirty="0"/>
                        <a:t>Dextranase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Miltenyi</a:t>
                      </a:r>
                      <a:r>
                        <a:rPr lang="en-US" sz="1600" dirty="0"/>
                        <a:t> </a:t>
                      </a:r>
                      <a:r>
                        <a:rPr lang="en-US" sz="1600" dirty="0" err="1"/>
                        <a:t>MACSima</a:t>
                      </a:r>
                      <a:endParaRPr lang="en-US" sz="1600" dirty="0"/>
                    </a:p>
                  </a:txBody>
                  <a:tcPr/>
                </a:tc>
                <a:extLst>
                  <a:ext uri="{0D108BD9-81ED-4DB2-BD59-A6C34878D82A}">
                    <a16:rowId xmlns:a16="http://schemas.microsoft.com/office/drawing/2014/main" val="1385310406"/>
                  </a:ext>
                </a:extLst>
              </a:tr>
            </a:tbl>
          </a:graphicData>
        </a:graphic>
      </p:graphicFrame>
      <p:graphicFrame>
        <p:nvGraphicFramePr>
          <p:cNvPr id="19" name="Table 18">
            <a:extLst>
              <a:ext uri="{FF2B5EF4-FFF2-40B4-BE49-F238E27FC236}">
                <a16:creationId xmlns:a16="http://schemas.microsoft.com/office/drawing/2014/main" id="{4E67F98A-69C6-9911-DA89-FE493CCE7FB1}"/>
              </a:ext>
            </a:extLst>
          </p:cNvPr>
          <p:cNvGraphicFramePr>
            <a:graphicFrameLocks noGrp="1"/>
          </p:cNvGraphicFramePr>
          <p:nvPr>
            <p:extLst>
              <p:ext uri="{D42A27DB-BD31-4B8C-83A1-F6EECF244321}">
                <p14:modId xmlns:p14="http://schemas.microsoft.com/office/powerpoint/2010/main" val="3076952621"/>
              </p:ext>
            </p:extLst>
          </p:nvPr>
        </p:nvGraphicFramePr>
        <p:xfrm>
          <a:off x="8636000" y="3693626"/>
          <a:ext cx="3556000" cy="2397125"/>
        </p:xfrm>
        <a:graphic>
          <a:graphicData uri="http://schemas.openxmlformats.org/drawingml/2006/table">
            <a:tbl>
              <a:tblPr firstRow="1" bandRow="1">
                <a:tableStyleId>{073A0DAA-6AF3-43AB-8588-CEC1D06C72B9}</a:tableStyleId>
              </a:tblPr>
              <a:tblGrid>
                <a:gridCol w="1403927">
                  <a:extLst>
                    <a:ext uri="{9D8B030D-6E8A-4147-A177-3AD203B41FA5}">
                      <a16:colId xmlns:a16="http://schemas.microsoft.com/office/drawing/2014/main" val="624001801"/>
                    </a:ext>
                  </a:extLst>
                </a:gridCol>
                <a:gridCol w="2152073">
                  <a:extLst>
                    <a:ext uri="{9D8B030D-6E8A-4147-A177-3AD203B41FA5}">
                      <a16:colId xmlns:a16="http://schemas.microsoft.com/office/drawing/2014/main" val="4018846688"/>
                    </a:ext>
                  </a:extLst>
                </a:gridCol>
              </a:tblGrid>
              <a:tr h="659765">
                <a:tc>
                  <a:txBody>
                    <a:bodyPr/>
                    <a:lstStyle/>
                    <a:p>
                      <a:r>
                        <a:rPr lang="en-US" sz="1600" dirty="0"/>
                        <a:t>How</a:t>
                      </a:r>
                    </a:p>
                  </a:txBody>
                  <a:tcPr/>
                </a:tc>
                <a:tc>
                  <a:txBody>
                    <a:bodyPr/>
                    <a:lstStyle/>
                    <a:p>
                      <a:r>
                        <a:rPr lang="en-US" sz="1600" dirty="0"/>
                        <a:t>System/ Technique</a:t>
                      </a:r>
                    </a:p>
                  </a:txBody>
                  <a:tcPr/>
                </a:tc>
                <a:extLst>
                  <a:ext uri="{0D108BD9-81ED-4DB2-BD59-A6C34878D82A}">
                    <a16:rowId xmlns:a16="http://schemas.microsoft.com/office/drawing/2014/main" val="1839090115"/>
                  </a:ext>
                </a:extLst>
              </a:tr>
              <a:tr h="0">
                <a:tc>
                  <a:txBody>
                    <a:bodyPr/>
                    <a:lstStyle/>
                    <a:p>
                      <a:r>
                        <a:rPr lang="en-US" sz="1600" dirty="0"/>
                        <a:t>Chemically Bleach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Leica Cell Dive/CyCIF/IBEX/</a:t>
                      </a:r>
                      <a:r>
                        <a:rPr lang="en-US" sz="1600" dirty="0" err="1"/>
                        <a:t>SpectrePlex</a:t>
                      </a:r>
                      <a:endParaRPr lang="en-US" sz="1600" dirty="0"/>
                    </a:p>
                  </a:txBody>
                  <a:tcPr/>
                </a:tc>
                <a:extLst>
                  <a:ext uri="{0D108BD9-81ED-4DB2-BD59-A6C34878D82A}">
                    <a16:rowId xmlns:a16="http://schemas.microsoft.com/office/drawing/2014/main" val="1536033888"/>
                  </a:ext>
                </a:extLst>
              </a:tr>
              <a:tr h="0">
                <a:tc>
                  <a:txBody>
                    <a:bodyPr/>
                    <a:lstStyle/>
                    <a:p>
                      <a:r>
                        <a:rPr lang="en-US" sz="1600" dirty="0"/>
                        <a:t>Light </a:t>
                      </a:r>
                      <a:r>
                        <a:rPr lang="en-US" sz="1600" dirty="0" err="1"/>
                        <a:t>Photobleach</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err="1"/>
                        <a:t>Miltenyi</a:t>
                      </a:r>
                      <a:r>
                        <a:rPr lang="en-US" sz="1600" dirty="0"/>
                        <a:t> </a:t>
                      </a:r>
                      <a:r>
                        <a:rPr lang="en-US" sz="1600" dirty="0" err="1"/>
                        <a:t>MACSima</a:t>
                      </a:r>
                      <a:endParaRPr lang="en-US" sz="1600" dirty="0"/>
                    </a:p>
                  </a:txBody>
                  <a:tcPr/>
                </a:tc>
                <a:extLst>
                  <a:ext uri="{0D108BD9-81ED-4DB2-BD59-A6C34878D82A}">
                    <a16:rowId xmlns:a16="http://schemas.microsoft.com/office/drawing/2014/main" val="598429271"/>
                  </a:ext>
                </a:extLst>
              </a:tr>
              <a:tr h="0">
                <a:tc>
                  <a:txBody>
                    <a:bodyPr/>
                    <a:lstStyle/>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dirty="0"/>
                    </a:p>
                  </a:txBody>
                  <a:tcPr/>
                </a:tc>
                <a:extLst>
                  <a:ext uri="{0D108BD9-81ED-4DB2-BD59-A6C34878D82A}">
                    <a16:rowId xmlns:a16="http://schemas.microsoft.com/office/drawing/2014/main" val="1315334754"/>
                  </a:ext>
                </a:extLst>
              </a:tr>
            </a:tbl>
          </a:graphicData>
        </a:graphic>
      </p:graphicFrame>
      <p:sp>
        <p:nvSpPr>
          <p:cNvPr id="20" name="TextBox 19">
            <a:extLst>
              <a:ext uri="{FF2B5EF4-FFF2-40B4-BE49-F238E27FC236}">
                <a16:creationId xmlns:a16="http://schemas.microsoft.com/office/drawing/2014/main" id="{B6347E6C-58EB-85DC-B3B4-C5A7B0DC6C40}"/>
              </a:ext>
            </a:extLst>
          </p:cNvPr>
          <p:cNvSpPr txBox="1"/>
          <p:nvPr/>
        </p:nvSpPr>
        <p:spPr>
          <a:xfrm>
            <a:off x="1727195" y="881097"/>
            <a:ext cx="8561318" cy="369332"/>
          </a:xfrm>
          <a:prstGeom prst="rect">
            <a:avLst/>
          </a:prstGeom>
          <a:noFill/>
        </p:spPr>
        <p:txBody>
          <a:bodyPr wrap="none" rtlCol="0">
            <a:spAutoFit/>
          </a:bodyPr>
          <a:lstStyle/>
          <a:p>
            <a:r>
              <a:rPr lang="en-US" dirty="0">
                <a:solidFill>
                  <a:srgbClr val="FF0000"/>
                </a:solidFill>
              </a:rPr>
              <a:t>Every technique is defined by what part of the marker complex is removed each cycle</a:t>
            </a:r>
          </a:p>
        </p:txBody>
      </p:sp>
    </p:spTree>
    <p:extLst>
      <p:ext uri="{BB962C8B-B14F-4D97-AF65-F5344CB8AC3E}">
        <p14:creationId xmlns:p14="http://schemas.microsoft.com/office/powerpoint/2010/main" val="2325529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5553E-CB4D-DF23-0446-5F1352C0CF90}"/>
              </a:ext>
            </a:extLst>
          </p:cNvPr>
          <p:cNvSpPr>
            <a:spLocks noGrp="1"/>
          </p:cNvSpPr>
          <p:nvPr>
            <p:ph type="title"/>
          </p:nvPr>
        </p:nvSpPr>
        <p:spPr>
          <a:xfrm>
            <a:off x="0" y="19789"/>
            <a:ext cx="10515600" cy="613930"/>
          </a:xfrm>
        </p:spPr>
        <p:txBody>
          <a:bodyPr>
            <a:normAutofit fontScale="90000"/>
          </a:bodyPr>
          <a:lstStyle/>
          <a:p>
            <a:r>
              <a:rPr lang="en-US" dirty="0"/>
              <a:t>Technique/System Comparison</a:t>
            </a:r>
          </a:p>
        </p:txBody>
      </p:sp>
      <p:sp>
        <p:nvSpPr>
          <p:cNvPr id="3" name="Content Placeholder 2">
            <a:extLst>
              <a:ext uri="{FF2B5EF4-FFF2-40B4-BE49-F238E27FC236}">
                <a16:creationId xmlns:a16="http://schemas.microsoft.com/office/drawing/2014/main" id="{5D374245-8F4D-782D-3CDB-79DF9E9C8B1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816C223D-27B1-09F0-BE65-0776012FDD57}"/>
              </a:ext>
            </a:extLst>
          </p:cNvPr>
          <p:cNvPicPr>
            <a:picLocks noChangeAspect="1"/>
          </p:cNvPicPr>
          <p:nvPr/>
        </p:nvPicPr>
        <p:blipFill>
          <a:blip r:embed="rId2"/>
          <a:stretch>
            <a:fillRect/>
          </a:stretch>
        </p:blipFill>
        <p:spPr>
          <a:xfrm>
            <a:off x="323210" y="1375576"/>
            <a:ext cx="11231542" cy="5048955"/>
          </a:xfrm>
          <a:prstGeom prst="rect">
            <a:avLst/>
          </a:prstGeom>
        </p:spPr>
      </p:pic>
      <p:sp>
        <p:nvSpPr>
          <p:cNvPr id="6" name="Rectangle 5">
            <a:extLst>
              <a:ext uri="{FF2B5EF4-FFF2-40B4-BE49-F238E27FC236}">
                <a16:creationId xmlns:a16="http://schemas.microsoft.com/office/drawing/2014/main" id="{CC69803B-C570-D342-7A03-2C8438BF1733}"/>
              </a:ext>
            </a:extLst>
          </p:cNvPr>
          <p:cNvSpPr/>
          <p:nvPr/>
        </p:nvSpPr>
        <p:spPr>
          <a:xfrm>
            <a:off x="436880" y="2245360"/>
            <a:ext cx="11003280" cy="83312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8260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5656B-47BF-D4B4-95C6-77B39A0BF9B4}"/>
              </a:ext>
            </a:extLst>
          </p:cNvPr>
          <p:cNvSpPr>
            <a:spLocks noGrp="1"/>
          </p:cNvSpPr>
          <p:nvPr>
            <p:ph type="title"/>
          </p:nvPr>
        </p:nvSpPr>
        <p:spPr>
          <a:xfrm>
            <a:off x="0" y="0"/>
            <a:ext cx="10515600" cy="475384"/>
          </a:xfrm>
        </p:spPr>
        <p:txBody>
          <a:bodyPr>
            <a:normAutofit fontScale="90000"/>
          </a:bodyPr>
          <a:lstStyle/>
          <a:p>
            <a:r>
              <a:rPr lang="en-US" dirty="0"/>
              <a:t>What is the </a:t>
            </a:r>
            <a:r>
              <a:rPr lang="en-US" dirty="0" err="1"/>
              <a:t>Spectre</a:t>
            </a:r>
            <a:r>
              <a:rPr lang="en-US" dirty="0"/>
              <a:t>-Plex?</a:t>
            </a:r>
          </a:p>
        </p:txBody>
      </p:sp>
      <p:sp>
        <p:nvSpPr>
          <p:cNvPr id="3" name="Content Placeholder 2">
            <a:extLst>
              <a:ext uri="{FF2B5EF4-FFF2-40B4-BE49-F238E27FC236}">
                <a16:creationId xmlns:a16="http://schemas.microsoft.com/office/drawing/2014/main" id="{4EEA1CF9-1C86-DDFA-2F10-5EBB7BF61DCC}"/>
              </a:ext>
            </a:extLst>
          </p:cNvPr>
          <p:cNvSpPr>
            <a:spLocks noGrp="1"/>
          </p:cNvSpPr>
          <p:nvPr>
            <p:ph idx="1"/>
          </p:nvPr>
        </p:nvSpPr>
        <p:spPr>
          <a:xfrm>
            <a:off x="487004" y="1194303"/>
            <a:ext cx="7239000" cy="5013457"/>
          </a:xfrm>
        </p:spPr>
        <p:txBody>
          <a:bodyPr>
            <a:normAutofit/>
          </a:bodyPr>
          <a:lstStyle/>
          <a:p>
            <a:r>
              <a:rPr lang="en-US" sz="2000" b="1" dirty="0" err="1"/>
              <a:t>SpectrePlex</a:t>
            </a:r>
            <a:r>
              <a:rPr lang="en-US" sz="2000" b="1" dirty="0"/>
              <a:t> is an optimized automated system built around a modified technique for CyCIF and IBEX</a:t>
            </a:r>
          </a:p>
          <a:p>
            <a:r>
              <a:rPr lang="en-US" sz="2000" b="1" dirty="0"/>
              <a:t>Why choose bleach/</a:t>
            </a:r>
            <a:r>
              <a:rPr lang="en-US" sz="2000" b="1" dirty="0" err="1"/>
              <a:t>restain</a:t>
            </a:r>
            <a:r>
              <a:rPr lang="en-US" sz="2000" b="1" dirty="0"/>
              <a:t>? </a:t>
            </a:r>
            <a:r>
              <a:rPr lang="en-US" sz="2000" i="1" dirty="0">
                <a:solidFill>
                  <a:srgbClr val="FF0000"/>
                </a:solidFill>
              </a:rPr>
              <a:t>Its open source and uses cheap, off the shelf reagents</a:t>
            </a:r>
          </a:p>
          <a:p>
            <a:endParaRPr lang="en-US" sz="2000" b="1" dirty="0"/>
          </a:p>
          <a:p>
            <a:pPr marL="0" indent="0">
              <a:buNone/>
            </a:pPr>
            <a:r>
              <a:rPr lang="en-US" sz="2000" u="sng" dirty="0"/>
              <a:t>Major Design Issues/</a:t>
            </a:r>
            <a:r>
              <a:rPr lang="en-US" sz="2000" u="sng" dirty="0">
                <a:solidFill>
                  <a:srgbClr val="FF0000"/>
                </a:solidFill>
              </a:rPr>
              <a:t>Solutions</a:t>
            </a:r>
          </a:p>
          <a:p>
            <a:r>
              <a:rPr lang="en-US" sz="2000" dirty="0"/>
              <a:t>Imaging same locations each cycle/</a:t>
            </a:r>
            <a:r>
              <a:rPr lang="en-US" sz="2000" dirty="0">
                <a:solidFill>
                  <a:srgbClr val="FF0000"/>
                </a:solidFill>
              </a:rPr>
              <a:t>Slide stationary onstage for all steps</a:t>
            </a:r>
          </a:p>
          <a:p>
            <a:r>
              <a:rPr lang="en-US" sz="2000" dirty="0"/>
              <a:t>Slides too thick for high resolution objectives/</a:t>
            </a:r>
            <a:r>
              <a:rPr lang="en-US" sz="2000" dirty="0">
                <a:solidFill>
                  <a:srgbClr val="FF0000"/>
                </a:solidFill>
              </a:rPr>
              <a:t>Image from top down (upright)</a:t>
            </a:r>
          </a:p>
          <a:p>
            <a:r>
              <a:rPr lang="en-US" sz="2000" dirty="0"/>
              <a:t>Need low volume automated fluid exchanges/</a:t>
            </a:r>
            <a:r>
              <a:rPr lang="en-US" sz="2000" dirty="0">
                <a:solidFill>
                  <a:srgbClr val="FF0000"/>
                </a:solidFill>
              </a:rPr>
              <a:t>microfluidic setup</a:t>
            </a:r>
          </a:p>
          <a:p>
            <a:r>
              <a:rPr lang="en-US" sz="2000" dirty="0"/>
              <a:t>Coverslips difficult to manipulate/</a:t>
            </a:r>
            <a:r>
              <a:rPr lang="en-US" sz="2000" dirty="0">
                <a:solidFill>
                  <a:srgbClr val="FF0000"/>
                </a:solidFill>
              </a:rPr>
              <a:t>water optics design</a:t>
            </a:r>
          </a:p>
          <a:p>
            <a:endParaRPr lang="en-US" sz="2000" dirty="0"/>
          </a:p>
        </p:txBody>
      </p:sp>
      <p:pic>
        <p:nvPicPr>
          <p:cNvPr id="5" name="Picture 4">
            <a:extLst>
              <a:ext uri="{FF2B5EF4-FFF2-40B4-BE49-F238E27FC236}">
                <a16:creationId xmlns:a16="http://schemas.microsoft.com/office/drawing/2014/main" id="{0891178E-8953-74E6-7B2E-B3D06E3CEE68}"/>
              </a:ext>
            </a:extLst>
          </p:cNvPr>
          <p:cNvPicPr>
            <a:picLocks noChangeAspect="1"/>
          </p:cNvPicPr>
          <p:nvPr/>
        </p:nvPicPr>
        <p:blipFill>
          <a:blip r:embed="rId2"/>
          <a:stretch>
            <a:fillRect/>
          </a:stretch>
        </p:blipFill>
        <p:spPr>
          <a:xfrm>
            <a:off x="7943257" y="0"/>
            <a:ext cx="4248743" cy="6735115"/>
          </a:xfrm>
          <a:prstGeom prst="rect">
            <a:avLst/>
          </a:prstGeom>
        </p:spPr>
      </p:pic>
    </p:spTree>
    <p:extLst>
      <p:ext uri="{BB962C8B-B14F-4D97-AF65-F5344CB8AC3E}">
        <p14:creationId xmlns:p14="http://schemas.microsoft.com/office/powerpoint/2010/main" val="3505275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28BFD-D7B6-E3BA-DE7F-159F206BEF86}"/>
              </a:ext>
            </a:extLst>
          </p:cNvPr>
          <p:cNvSpPr>
            <a:spLocks noGrp="1"/>
          </p:cNvSpPr>
          <p:nvPr>
            <p:ph type="title"/>
          </p:nvPr>
        </p:nvSpPr>
        <p:spPr>
          <a:xfrm>
            <a:off x="71582" y="-94670"/>
            <a:ext cx="10515600" cy="724766"/>
          </a:xfrm>
        </p:spPr>
        <p:txBody>
          <a:bodyPr>
            <a:normAutofit/>
          </a:bodyPr>
          <a:lstStyle/>
          <a:p>
            <a:r>
              <a:rPr lang="en-US" sz="3600" dirty="0"/>
              <a:t>System Engineering Hurdles</a:t>
            </a:r>
          </a:p>
        </p:txBody>
      </p:sp>
      <p:pic>
        <p:nvPicPr>
          <p:cNvPr id="7" name="Picture 6">
            <a:extLst>
              <a:ext uri="{FF2B5EF4-FFF2-40B4-BE49-F238E27FC236}">
                <a16:creationId xmlns:a16="http://schemas.microsoft.com/office/drawing/2014/main" id="{0C56D871-38D2-7ECB-0F19-70CB9CCDB0BD}"/>
              </a:ext>
            </a:extLst>
          </p:cNvPr>
          <p:cNvPicPr>
            <a:picLocks noChangeAspect="1"/>
          </p:cNvPicPr>
          <p:nvPr/>
        </p:nvPicPr>
        <p:blipFill>
          <a:blip r:embed="rId2"/>
          <a:stretch>
            <a:fillRect/>
          </a:stretch>
        </p:blipFill>
        <p:spPr>
          <a:xfrm>
            <a:off x="7457699" y="4414696"/>
            <a:ext cx="4019198" cy="2238081"/>
          </a:xfrm>
          <a:prstGeom prst="rect">
            <a:avLst/>
          </a:prstGeom>
        </p:spPr>
      </p:pic>
      <p:pic>
        <p:nvPicPr>
          <p:cNvPr id="9" name="Picture 8">
            <a:extLst>
              <a:ext uri="{FF2B5EF4-FFF2-40B4-BE49-F238E27FC236}">
                <a16:creationId xmlns:a16="http://schemas.microsoft.com/office/drawing/2014/main" id="{264036E6-BB1F-5350-E0F1-0529489EA167}"/>
              </a:ext>
            </a:extLst>
          </p:cNvPr>
          <p:cNvPicPr>
            <a:picLocks noChangeAspect="1"/>
          </p:cNvPicPr>
          <p:nvPr/>
        </p:nvPicPr>
        <p:blipFill>
          <a:blip r:embed="rId3"/>
          <a:stretch>
            <a:fillRect/>
          </a:stretch>
        </p:blipFill>
        <p:spPr>
          <a:xfrm>
            <a:off x="7457699" y="1431635"/>
            <a:ext cx="3836297" cy="2733679"/>
          </a:xfrm>
          <a:prstGeom prst="rect">
            <a:avLst/>
          </a:prstGeom>
        </p:spPr>
      </p:pic>
      <p:sp>
        <p:nvSpPr>
          <p:cNvPr id="10" name="TextBox 9">
            <a:extLst>
              <a:ext uri="{FF2B5EF4-FFF2-40B4-BE49-F238E27FC236}">
                <a16:creationId xmlns:a16="http://schemas.microsoft.com/office/drawing/2014/main" id="{5245FA52-D001-DA86-5605-4D4FE017C330}"/>
              </a:ext>
            </a:extLst>
          </p:cNvPr>
          <p:cNvSpPr txBox="1"/>
          <p:nvPr/>
        </p:nvSpPr>
        <p:spPr>
          <a:xfrm>
            <a:off x="515698" y="718487"/>
            <a:ext cx="6108403" cy="400110"/>
          </a:xfrm>
          <a:prstGeom prst="rect">
            <a:avLst/>
          </a:prstGeom>
          <a:noFill/>
        </p:spPr>
        <p:txBody>
          <a:bodyPr wrap="none" rtlCol="0">
            <a:spAutoFit/>
          </a:bodyPr>
          <a:lstStyle/>
          <a:p>
            <a:r>
              <a:rPr lang="en-US" sz="2000" b="1" u="sng" dirty="0"/>
              <a:t>Ultra Fast, Microfluidic Compatible Bleach Solution</a:t>
            </a:r>
          </a:p>
        </p:txBody>
      </p:sp>
      <p:sp>
        <p:nvSpPr>
          <p:cNvPr id="11" name="TextBox 10">
            <a:extLst>
              <a:ext uri="{FF2B5EF4-FFF2-40B4-BE49-F238E27FC236}">
                <a16:creationId xmlns:a16="http://schemas.microsoft.com/office/drawing/2014/main" id="{31270B1E-285A-73C5-8927-F4A21DAABA23}"/>
              </a:ext>
            </a:extLst>
          </p:cNvPr>
          <p:cNvSpPr txBox="1"/>
          <p:nvPr/>
        </p:nvSpPr>
        <p:spPr>
          <a:xfrm>
            <a:off x="7354157" y="718487"/>
            <a:ext cx="4837843" cy="707886"/>
          </a:xfrm>
          <a:prstGeom prst="rect">
            <a:avLst/>
          </a:prstGeom>
          <a:noFill/>
        </p:spPr>
        <p:txBody>
          <a:bodyPr wrap="square" rtlCol="0">
            <a:spAutoFit/>
          </a:bodyPr>
          <a:lstStyle/>
          <a:p>
            <a:r>
              <a:rPr lang="en-US" sz="2000" b="1" u="sng" dirty="0"/>
              <a:t>Fluidic Device with Water RI Window (</a:t>
            </a:r>
            <a:r>
              <a:rPr lang="en-US" sz="2000" b="1" u="sng" dirty="0" err="1"/>
              <a:t>Invisi</a:t>
            </a:r>
            <a:r>
              <a:rPr lang="en-US" sz="2000" b="1" u="sng" dirty="0"/>
              <a:t>-Slip)</a:t>
            </a:r>
          </a:p>
        </p:txBody>
      </p:sp>
      <p:pic>
        <p:nvPicPr>
          <p:cNvPr id="13" name="Picture 12">
            <a:extLst>
              <a:ext uri="{FF2B5EF4-FFF2-40B4-BE49-F238E27FC236}">
                <a16:creationId xmlns:a16="http://schemas.microsoft.com/office/drawing/2014/main" id="{D7563AFA-F18D-A6C7-D145-574E3993103E}"/>
              </a:ext>
            </a:extLst>
          </p:cNvPr>
          <p:cNvPicPr>
            <a:picLocks noChangeAspect="1"/>
          </p:cNvPicPr>
          <p:nvPr/>
        </p:nvPicPr>
        <p:blipFill>
          <a:blip r:embed="rId4"/>
          <a:stretch>
            <a:fillRect/>
          </a:stretch>
        </p:blipFill>
        <p:spPr>
          <a:xfrm>
            <a:off x="515698" y="1346472"/>
            <a:ext cx="5772956" cy="5201376"/>
          </a:xfrm>
          <a:prstGeom prst="rect">
            <a:avLst/>
          </a:prstGeom>
        </p:spPr>
      </p:pic>
    </p:spTree>
    <p:extLst>
      <p:ext uri="{BB962C8B-B14F-4D97-AF65-F5344CB8AC3E}">
        <p14:creationId xmlns:p14="http://schemas.microsoft.com/office/powerpoint/2010/main" val="1478849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0DA5B-D066-6953-AE3C-99E06ECA5FBE}"/>
              </a:ext>
            </a:extLst>
          </p:cNvPr>
          <p:cNvSpPr>
            <a:spLocks noGrp="1"/>
          </p:cNvSpPr>
          <p:nvPr>
            <p:ph type="title"/>
          </p:nvPr>
        </p:nvSpPr>
        <p:spPr>
          <a:xfrm>
            <a:off x="0" y="32445"/>
            <a:ext cx="10515600" cy="891192"/>
          </a:xfrm>
        </p:spPr>
        <p:txBody>
          <a:bodyPr/>
          <a:lstStyle/>
          <a:p>
            <a:r>
              <a:rPr lang="en-US" dirty="0"/>
              <a:t>Pictorial System Overview</a:t>
            </a:r>
          </a:p>
        </p:txBody>
      </p:sp>
      <p:pic>
        <p:nvPicPr>
          <p:cNvPr id="14" name="Picture 13">
            <a:extLst>
              <a:ext uri="{FF2B5EF4-FFF2-40B4-BE49-F238E27FC236}">
                <a16:creationId xmlns:a16="http://schemas.microsoft.com/office/drawing/2014/main" id="{27C1BB2D-6B05-5B6C-3EBB-5D86AD83D517}"/>
              </a:ext>
            </a:extLst>
          </p:cNvPr>
          <p:cNvPicPr>
            <a:picLocks noChangeAspect="1"/>
          </p:cNvPicPr>
          <p:nvPr/>
        </p:nvPicPr>
        <p:blipFill>
          <a:blip r:embed="rId2"/>
          <a:stretch>
            <a:fillRect/>
          </a:stretch>
        </p:blipFill>
        <p:spPr>
          <a:xfrm>
            <a:off x="0" y="1772416"/>
            <a:ext cx="7365291" cy="4390358"/>
          </a:xfrm>
          <a:prstGeom prst="rect">
            <a:avLst/>
          </a:prstGeom>
        </p:spPr>
      </p:pic>
      <p:pic>
        <p:nvPicPr>
          <p:cNvPr id="6" name="Picture 5">
            <a:extLst>
              <a:ext uri="{FF2B5EF4-FFF2-40B4-BE49-F238E27FC236}">
                <a16:creationId xmlns:a16="http://schemas.microsoft.com/office/drawing/2014/main" id="{435B8DC7-CD08-766E-9CE9-16D30A38BC82}"/>
              </a:ext>
            </a:extLst>
          </p:cNvPr>
          <p:cNvPicPr>
            <a:picLocks noChangeAspect="1"/>
          </p:cNvPicPr>
          <p:nvPr/>
        </p:nvPicPr>
        <p:blipFill>
          <a:blip r:embed="rId3"/>
          <a:stretch>
            <a:fillRect/>
          </a:stretch>
        </p:blipFill>
        <p:spPr>
          <a:xfrm>
            <a:off x="7532454" y="3568117"/>
            <a:ext cx="4659546" cy="2594657"/>
          </a:xfrm>
          <a:prstGeom prst="rect">
            <a:avLst/>
          </a:prstGeom>
        </p:spPr>
      </p:pic>
      <p:cxnSp>
        <p:nvCxnSpPr>
          <p:cNvPr id="19" name="Straight Arrow Connector 18">
            <a:extLst>
              <a:ext uri="{FF2B5EF4-FFF2-40B4-BE49-F238E27FC236}">
                <a16:creationId xmlns:a16="http://schemas.microsoft.com/office/drawing/2014/main" id="{6ECB1900-FB0F-EDA0-E1DF-5182C6DCA0D7}"/>
              </a:ext>
            </a:extLst>
          </p:cNvPr>
          <p:cNvCxnSpPr>
            <a:cxnSpLocks/>
          </p:cNvCxnSpPr>
          <p:nvPr/>
        </p:nvCxnSpPr>
        <p:spPr>
          <a:xfrm>
            <a:off x="3868615" y="5427785"/>
            <a:ext cx="3892062" cy="0"/>
          </a:xfrm>
          <a:prstGeom prst="straightConnector1">
            <a:avLst/>
          </a:prstGeom>
          <a:ln w="5080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8220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B3E69-9ABF-5B2D-6444-644A587176A9}"/>
              </a:ext>
            </a:extLst>
          </p:cNvPr>
          <p:cNvSpPr>
            <a:spLocks noGrp="1"/>
          </p:cNvSpPr>
          <p:nvPr>
            <p:ph type="title"/>
          </p:nvPr>
        </p:nvSpPr>
        <p:spPr>
          <a:xfrm>
            <a:off x="0" y="80327"/>
            <a:ext cx="10515600" cy="569595"/>
          </a:xfrm>
        </p:spPr>
        <p:txBody>
          <a:bodyPr>
            <a:normAutofit fontScale="90000"/>
          </a:bodyPr>
          <a:lstStyle/>
          <a:p>
            <a:r>
              <a:rPr lang="en-US" dirty="0"/>
              <a:t>Microscope Control</a:t>
            </a:r>
          </a:p>
        </p:txBody>
      </p:sp>
      <p:sp>
        <p:nvSpPr>
          <p:cNvPr id="3" name="Content Placeholder 2">
            <a:extLst>
              <a:ext uri="{FF2B5EF4-FFF2-40B4-BE49-F238E27FC236}">
                <a16:creationId xmlns:a16="http://schemas.microsoft.com/office/drawing/2014/main" id="{9501C583-4A72-F57D-AC52-284122C4EF27}"/>
              </a:ext>
            </a:extLst>
          </p:cNvPr>
          <p:cNvSpPr>
            <a:spLocks noGrp="1"/>
          </p:cNvSpPr>
          <p:nvPr>
            <p:ph idx="1"/>
          </p:nvPr>
        </p:nvSpPr>
        <p:spPr>
          <a:xfrm>
            <a:off x="136623" y="923636"/>
            <a:ext cx="5837457" cy="3732525"/>
          </a:xfrm>
        </p:spPr>
        <p:txBody>
          <a:bodyPr>
            <a:normAutofit/>
          </a:bodyPr>
          <a:lstStyle/>
          <a:p>
            <a:r>
              <a:rPr lang="en-US" sz="2000" dirty="0"/>
              <a:t>Prior to </a:t>
            </a:r>
            <a:r>
              <a:rPr lang="en-US" sz="2000" dirty="0" err="1"/>
              <a:t>Pycro</a:t>
            </a:r>
            <a:r>
              <a:rPr lang="en-US" sz="2000" dirty="0"/>
              <a:t>-Managers creation, it was difficult to have scripted control of microscopes</a:t>
            </a:r>
          </a:p>
          <a:p>
            <a:r>
              <a:rPr lang="en-US" sz="2000" dirty="0"/>
              <a:t>Time saved by identifying tiles that contain tissue and not acquiring ones with no tissue</a:t>
            </a:r>
          </a:p>
          <a:p>
            <a:r>
              <a:rPr lang="en-US" sz="2000" dirty="0"/>
              <a:t>Autofocus and Autoexposure algorithms are very subjective</a:t>
            </a:r>
          </a:p>
          <a:p>
            <a:r>
              <a:rPr lang="en-US" sz="2000" dirty="0"/>
              <a:t>We employ a quick image contrast focus on DAPI at each tile right before each tile is acquired</a:t>
            </a:r>
          </a:p>
          <a:p>
            <a:r>
              <a:rPr lang="en-US" sz="2000" dirty="0"/>
              <a:t>Instead of honing in on a specific exposure time, we employ an HDR exposure style that exposes nearly every stain effectively</a:t>
            </a:r>
          </a:p>
        </p:txBody>
      </p:sp>
      <p:pic>
        <p:nvPicPr>
          <p:cNvPr id="5" name="Picture 4">
            <a:extLst>
              <a:ext uri="{FF2B5EF4-FFF2-40B4-BE49-F238E27FC236}">
                <a16:creationId xmlns:a16="http://schemas.microsoft.com/office/drawing/2014/main" id="{88375B47-9E06-DF23-53AA-4185F0C004BD}"/>
              </a:ext>
            </a:extLst>
          </p:cNvPr>
          <p:cNvPicPr>
            <a:picLocks noChangeAspect="1"/>
          </p:cNvPicPr>
          <p:nvPr/>
        </p:nvPicPr>
        <p:blipFill>
          <a:blip r:embed="rId2"/>
          <a:stretch>
            <a:fillRect/>
          </a:stretch>
        </p:blipFill>
        <p:spPr>
          <a:xfrm>
            <a:off x="6096000" y="491287"/>
            <a:ext cx="5563376" cy="6001588"/>
          </a:xfrm>
          <a:prstGeom prst="rect">
            <a:avLst/>
          </a:prstGeom>
        </p:spPr>
      </p:pic>
      <p:pic>
        <p:nvPicPr>
          <p:cNvPr id="7" name="Picture 6">
            <a:extLst>
              <a:ext uri="{FF2B5EF4-FFF2-40B4-BE49-F238E27FC236}">
                <a16:creationId xmlns:a16="http://schemas.microsoft.com/office/drawing/2014/main" id="{D3C48610-E15B-AFED-9A05-27EEABC646EC}"/>
              </a:ext>
            </a:extLst>
          </p:cNvPr>
          <p:cNvPicPr>
            <a:picLocks noChangeAspect="1"/>
          </p:cNvPicPr>
          <p:nvPr/>
        </p:nvPicPr>
        <p:blipFill>
          <a:blip r:embed="rId3"/>
          <a:stretch>
            <a:fillRect/>
          </a:stretch>
        </p:blipFill>
        <p:spPr>
          <a:xfrm>
            <a:off x="136623" y="4945281"/>
            <a:ext cx="5756177" cy="1720095"/>
          </a:xfrm>
          <a:prstGeom prst="rect">
            <a:avLst/>
          </a:prstGeom>
        </p:spPr>
      </p:pic>
      <p:sp>
        <p:nvSpPr>
          <p:cNvPr id="8" name="Rectangle 7">
            <a:extLst>
              <a:ext uri="{FF2B5EF4-FFF2-40B4-BE49-F238E27FC236}">
                <a16:creationId xmlns:a16="http://schemas.microsoft.com/office/drawing/2014/main" id="{5753267B-1F41-2C75-FDF4-57D63223F892}"/>
              </a:ext>
            </a:extLst>
          </p:cNvPr>
          <p:cNvSpPr/>
          <p:nvPr/>
        </p:nvSpPr>
        <p:spPr>
          <a:xfrm>
            <a:off x="2959411" y="5951220"/>
            <a:ext cx="1015378" cy="172721"/>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2CC54D-8B3F-1738-B2D5-6516A30CFDE0}"/>
              </a:ext>
            </a:extLst>
          </p:cNvPr>
          <p:cNvSpPr/>
          <p:nvPr/>
        </p:nvSpPr>
        <p:spPr>
          <a:xfrm>
            <a:off x="3540760" y="6176963"/>
            <a:ext cx="1054100" cy="19929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38145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2195</TotalTime>
  <Words>1493</Words>
  <Application>Microsoft Office PowerPoint</Application>
  <PresentationFormat>Widescreen</PresentationFormat>
  <Paragraphs>204</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Aptos</vt:lpstr>
      <vt:lpstr>Aptos Display</vt:lpstr>
      <vt:lpstr>Arial</vt:lpstr>
      <vt:lpstr>Cambria Math</vt:lpstr>
      <vt:lpstr>Office Theme</vt:lpstr>
      <vt:lpstr>MultiPlex: What is it to System Design </vt:lpstr>
      <vt:lpstr>Workshop Outline</vt:lpstr>
      <vt:lpstr>What is Multiplexing?</vt:lpstr>
      <vt:lpstr>Mutli-Cyclic Multiplex Proteomics Landscape</vt:lpstr>
      <vt:lpstr>Technique/System Comparison</vt:lpstr>
      <vt:lpstr>What is the Spectre-Plex?</vt:lpstr>
      <vt:lpstr>System Engineering Hurdles</vt:lpstr>
      <vt:lpstr>Pictorial System Overview</vt:lpstr>
      <vt:lpstr>Microscope Control</vt:lpstr>
      <vt:lpstr>What is HDR?</vt:lpstr>
      <vt:lpstr>Miltenyi Biotech HDR Background</vt:lpstr>
      <vt:lpstr>How linear is linear?</vt:lpstr>
      <vt:lpstr>PowerPoint Presentation</vt:lpstr>
      <vt:lpstr>PowerPoint Presentation</vt:lpstr>
      <vt:lpstr>Saturated</vt:lpstr>
      <vt:lpstr>Auto Focus</vt:lpstr>
      <vt:lpstr>Pre-Processing</vt:lpstr>
      <vt:lpstr>What is good enough flat field illumination?</vt:lpstr>
      <vt:lpstr>BaSiC Demo</vt:lpstr>
      <vt:lpstr>Dark Frame Background Subtraction</vt:lpstr>
      <vt:lpstr>McMicro (Ashlar)</vt:lpstr>
      <vt:lpstr>Storage</vt:lpstr>
      <vt:lpstr>PowerPoint Presentation</vt:lpstr>
      <vt:lpstr>Kinetics</vt:lpstr>
      <vt:lpstr>High Resolution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anderson</dc:creator>
  <cp:lastModifiedBy>michael anderson</cp:lastModifiedBy>
  <cp:revision>18</cp:revision>
  <dcterms:created xsi:type="dcterms:W3CDTF">2025-06-11T15:11:19Z</dcterms:created>
  <dcterms:modified xsi:type="dcterms:W3CDTF">2025-06-13T03:46:32Z</dcterms:modified>
</cp:coreProperties>
</file>